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9"/>
  </p:notesMasterIdLst>
  <p:handoutMasterIdLst>
    <p:handoutMasterId r:id="rId40"/>
  </p:handoutMasterIdLst>
  <p:sldIdLst>
    <p:sldId id="265" r:id="rId2"/>
    <p:sldId id="328" r:id="rId3"/>
    <p:sldId id="329" r:id="rId4"/>
    <p:sldId id="365" r:id="rId5"/>
    <p:sldId id="389" r:id="rId6"/>
    <p:sldId id="332" r:id="rId7"/>
    <p:sldId id="279" r:id="rId8"/>
    <p:sldId id="333" r:id="rId9"/>
    <p:sldId id="325" r:id="rId10"/>
    <p:sldId id="326" r:id="rId11"/>
    <p:sldId id="284" r:id="rId12"/>
    <p:sldId id="266" r:id="rId13"/>
    <p:sldId id="290" r:id="rId14"/>
    <p:sldId id="339" r:id="rId15"/>
    <p:sldId id="291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33CC33"/>
    <a:srgbClr val="FFFF00"/>
    <a:srgbClr val="99CCFF"/>
    <a:srgbClr val="7DC7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5287" autoAdjust="0"/>
  </p:normalViewPr>
  <p:slideViewPr>
    <p:cSldViewPr>
      <p:cViewPr>
        <p:scale>
          <a:sx n="80" d="100"/>
          <a:sy n="80" d="100"/>
        </p:scale>
        <p:origin x="-510" y="-51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82" d="100"/>
          <a:sy n="82" d="100"/>
        </p:scale>
        <p:origin x="-1974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19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kp-file\kozos\KPF\KPKO\&#201;retts&#233;gi\&#201;retts&#233;gi_2012_m&#225;j_j&#250;n\Prezent&#225;ci&#243;\Prezent&#225;ci&#243;s%20diasor\diagram_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4_m&#225;j_j&#250;n\Prezent&#225;ci&#243;\diagram_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4_m&#225;j_j&#250;n\Prezent&#225;ci&#243;\diagram_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4_m&#225;j_j&#250;n\Prezent&#225;ci&#243;\diagram_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5_m&#225;j-j&#250;n\Prezent&#225;ci&#243;\diagram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6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2449597103589879"/>
          <c:y val="0"/>
          <c:w val="0.80413505253229911"/>
          <c:h val="1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42027247517161176"/>
          <c:y val="0.73309076769248949"/>
          <c:w val="0.27194581865631479"/>
          <c:h val="0.25280917860978408"/>
        </c:manualLayout>
      </c:layout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6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6"/>
  <c:chart>
    <c:view3D>
      <c:rotX val="30"/>
      <c:perspective val="30"/>
    </c:view3D>
    <c:plotArea>
      <c:layout/>
      <c:pie3DChart>
        <c:varyColors val="1"/>
      </c:pie3DChart>
    </c:plotArea>
    <c:legend>
      <c:legendPos val="b"/>
      <c:layout>
        <c:manualLayout>
          <c:xMode val="edge"/>
          <c:yMode val="edge"/>
          <c:x val="0.38145047208865829"/>
          <c:y val="0.71792604439300334"/>
          <c:w val="0.25121976643203953"/>
          <c:h val="0.26676140922613523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6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2858522503063408"/>
          <c:y val="0"/>
          <c:w val="0.75061891212693965"/>
          <c:h val="0.95872208052533181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40772497871191532"/>
          <c:y val="0.74344044515148677"/>
          <c:w val="0.2197075744044529"/>
          <c:h val="0.25612166024106081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style val="26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8538541317263743"/>
          <c:y val="0"/>
          <c:w val="0.70732498431179769"/>
          <c:h val="0.90311287177054456"/>
        </c:manualLayout>
      </c:layout>
      <c:pie3DChart>
        <c:varyColors val="1"/>
        <c:ser>
          <c:idx val="0"/>
          <c:order val="0"/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cat>
            <c:strRef>
              <c:f>Munka1!$B$1:$E$1</c:f>
              <c:strCache>
                <c:ptCount val="4"/>
                <c:pt idx="0">
                  <c:v>Kiegészítő</c:v>
                </c:pt>
                <c:pt idx="1">
                  <c:v>Ismétlő </c:v>
                </c:pt>
                <c:pt idx="2">
                  <c:v>Szintemelő</c:v>
                </c:pt>
                <c:pt idx="3">
                  <c:v>Előrehozott</c:v>
                </c:pt>
              </c:strCache>
            </c:strRef>
          </c:cat>
          <c:val>
            <c:numRef>
              <c:f>Munka1!$B$2:$E$2</c:f>
              <c:numCache>
                <c:formatCode>General</c:formatCode>
                <c:ptCount val="4"/>
                <c:pt idx="0">
                  <c:v>4733</c:v>
                </c:pt>
                <c:pt idx="1">
                  <c:v>8952</c:v>
                </c:pt>
                <c:pt idx="2">
                  <c:v>8520</c:v>
                </c:pt>
                <c:pt idx="3">
                  <c:v>34412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8253072209720744"/>
          <c:y val="0.68797543021563301"/>
          <c:w val="0.30415317348942167"/>
          <c:h val="0.28904703902259871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4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4" Type="http://schemas.openxmlformats.org/officeDocument/2006/relationships/image" Target="../media/image6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4" Type="http://schemas.openxmlformats.org/officeDocument/2006/relationships/image" Target="../media/image7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4" Type="http://schemas.openxmlformats.org/officeDocument/2006/relationships/image" Target="../media/image7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4" Type="http://schemas.openxmlformats.org/officeDocument/2006/relationships/image" Target="../media/image8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4" Type="http://schemas.openxmlformats.org/officeDocument/2006/relationships/image" Target="../media/image8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4" Type="http://schemas.openxmlformats.org/officeDocument/2006/relationships/image" Target="../media/image8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4" Type="http://schemas.openxmlformats.org/officeDocument/2006/relationships/image" Target="../media/image9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2D57A34-C0C5-414B-9A15-C1541D32E6C1}" type="datetimeFigureOut">
              <a:rPr lang="hu-HU"/>
              <a:pPr>
                <a:defRPr/>
              </a:pPr>
              <a:t>2015.07.15.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C8C1E91-647C-497D-9996-0521CAC0AF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7DE2DD7-EB53-4CC6-B999-D29734565412}" type="datetimeFigureOut">
              <a:rPr lang="hu-HU"/>
              <a:pPr>
                <a:defRPr/>
              </a:pPr>
              <a:t>2015.07.15.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8845" y="4714137"/>
            <a:ext cx="5439987" cy="446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43E7F72-48B0-4A1B-9C54-5948EC3FAC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D0A446-9F68-4AFE-9302-19509C3D1E17}" type="slidenum">
              <a:rPr lang="hu-HU" smtClean="0">
                <a:latin typeface="Arial" charset="0"/>
              </a:rPr>
              <a:pPr>
                <a:defRPr/>
              </a:pPr>
              <a:t>1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2A288F-4295-46E2-83CA-6346E982D3D6}" type="slidenum">
              <a:rPr lang="hu-HU" smtClean="0">
                <a:latin typeface="Arial" charset="0"/>
              </a:rPr>
              <a:pPr>
                <a:defRPr/>
              </a:pPr>
              <a:t>10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086F81-5563-4737-8C81-91D8A2BC355D}" type="slidenum">
              <a:rPr lang="hu-HU" smtClean="0">
                <a:latin typeface="Arial" charset="0"/>
              </a:rPr>
              <a:pPr>
                <a:defRPr/>
              </a:pPr>
              <a:t>11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EE12FC-80D0-466D-B56F-09FD98A9621D}" type="slidenum">
              <a:rPr lang="hu-HU" smtClean="0">
                <a:latin typeface="Arial" charset="0"/>
              </a:rPr>
              <a:pPr>
                <a:defRPr/>
              </a:pPr>
              <a:t>12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1F36FA-4BBE-4FBD-8097-B998FF6AFF20}" type="slidenum">
              <a:rPr lang="hu-HU" smtClean="0">
                <a:latin typeface="Arial" charset="0"/>
              </a:rPr>
              <a:pPr>
                <a:defRPr/>
              </a:pPr>
              <a:t>13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0836A6-CDB5-441F-A4C1-B8FB9A7D2206}" type="slidenum">
              <a:rPr lang="hu-HU" smtClean="0">
                <a:latin typeface="Arial" charset="0"/>
              </a:rPr>
              <a:pPr>
                <a:defRPr/>
              </a:pPr>
              <a:t>14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8FEF5-B2FA-4BAA-9B98-DF6BB2D96393}" type="slidenum">
              <a:rPr lang="hu-HU" smtClean="0">
                <a:latin typeface="Arial" charset="0"/>
              </a:rPr>
              <a:pPr>
                <a:defRPr/>
              </a:pPr>
              <a:t>15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A75C57-E7DF-4090-9FB0-39091E01F64E}" type="slidenum">
              <a:rPr lang="hu-HU" smtClean="0">
                <a:latin typeface="Arial" charset="0"/>
              </a:rPr>
              <a:pPr>
                <a:defRPr/>
              </a:pPr>
              <a:t>16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2DB757-E500-41C4-BDA5-5189C6DD1ED6}" type="slidenum">
              <a:rPr lang="hu-HU" smtClean="0">
                <a:latin typeface="Arial" charset="0"/>
              </a:rPr>
              <a:pPr>
                <a:defRPr/>
              </a:pPr>
              <a:t>17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AF65D51-7873-4657-B882-608AD46B7091}" type="slidenum">
              <a:rPr lang="hu-HU" smtClean="0">
                <a:latin typeface="Arial" charset="0"/>
              </a:rPr>
              <a:pPr>
                <a:defRPr/>
              </a:pPr>
              <a:t>18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1177DD-9A9B-4C6E-9354-DB6B67660910}" type="slidenum">
              <a:rPr lang="hu-HU" smtClean="0">
                <a:latin typeface="Arial" charset="0"/>
              </a:rPr>
              <a:pPr>
                <a:defRPr/>
              </a:pPr>
              <a:t>19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55C0FE-F734-4EB5-B1AD-63261AD23727}" type="slidenum">
              <a:rPr lang="hu-HU" smtClean="0">
                <a:latin typeface="Arial" charset="0"/>
              </a:rPr>
              <a:pPr>
                <a:defRPr/>
              </a:pPr>
              <a:t>2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A306C39-8263-4E0D-9E03-511A7F2CE1C3}" type="slidenum">
              <a:rPr lang="hu-HU" smtClean="0">
                <a:latin typeface="Arial" charset="0"/>
              </a:rPr>
              <a:pPr>
                <a:defRPr/>
              </a:pPr>
              <a:t>20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D29B22-ACB8-4726-A830-C975E81FB6CB}" type="slidenum">
              <a:rPr lang="hu-HU" smtClean="0">
                <a:latin typeface="Arial" charset="0"/>
              </a:rPr>
              <a:pPr>
                <a:defRPr/>
              </a:pPr>
              <a:t>21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01F745-6831-4D83-8ACA-BAF3AB80EF09}" type="slidenum">
              <a:rPr lang="hu-HU" smtClean="0">
                <a:latin typeface="Arial" charset="0"/>
              </a:rPr>
              <a:pPr>
                <a:defRPr/>
              </a:pPr>
              <a:t>22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597495-E214-4052-8543-811579411368}" type="slidenum">
              <a:rPr lang="hu-HU" smtClean="0">
                <a:latin typeface="Arial" charset="0"/>
              </a:rPr>
              <a:pPr>
                <a:defRPr/>
              </a:pPr>
              <a:t>23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3174B3-49E6-476C-8428-CB008404A12B}" type="slidenum">
              <a:rPr lang="hu-HU" smtClean="0">
                <a:latin typeface="Arial" charset="0"/>
              </a:rPr>
              <a:pPr>
                <a:defRPr/>
              </a:pPr>
              <a:t>24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554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08CD9D-8E81-4A92-8B85-777F3A4C009D}" type="slidenum">
              <a:rPr lang="hu-HU" smtClean="0">
                <a:latin typeface="Arial" charset="0"/>
              </a:rPr>
              <a:pPr>
                <a:defRPr/>
              </a:pPr>
              <a:t>25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65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A442A9-C7BA-4790-85EA-EA21343C9E8C}" type="slidenum">
              <a:rPr lang="hu-HU" smtClean="0">
                <a:latin typeface="Arial" charset="0"/>
              </a:rPr>
              <a:pPr>
                <a:defRPr/>
              </a:pPr>
              <a:t>26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75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B5F827-F457-4B1F-B6E7-3FBB4A80726E}" type="slidenum">
              <a:rPr lang="hu-HU" smtClean="0">
                <a:latin typeface="Arial" charset="0"/>
              </a:rPr>
              <a:pPr>
                <a:defRPr/>
              </a:pPr>
              <a:t>27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86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B7FDE-ABE3-4569-A5D1-914F25E732AB}" type="slidenum">
              <a:rPr lang="hu-HU" smtClean="0">
                <a:latin typeface="Arial" charset="0"/>
              </a:rPr>
              <a:pPr>
                <a:defRPr/>
              </a:pPr>
              <a:t>28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96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481673-BA30-4E00-AF03-61B53F32E600}" type="slidenum">
              <a:rPr lang="hu-HU" smtClean="0">
                <a:latin typeface="Arial" charset="0"/>
              </a:rPr>
              <a:pPr>
                <a:defRPr/>
              </a:pPr>
              <a:t>29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03EF60-E87E-4EFA-B1C8-229389A5BFBE}" type="slidenum">
              <a:rPr lang="hu-HU" smtClean="0">
                <a:latin typeface="Arial" charset="0"/>
              </a:rPr>
              <a:pPr>
                <a:defRPr/>
              </a:pPr>
              <a:t>3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06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3CA4A7-A6E7-4B4D-8892-54022822E642}" type="slidenum">
              <a:rPr lang="hu-HU" smtClean="0">
                <a:latin typeface="Arial" charset="0"/>
              </a:rPr>
              <a:pPr>
                <a:defRPr/>
              </a:pPr>
              <a:t>30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168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F90BF1-BA17-4321-839B-3D65C052B728}" type="slidenum">
              <a:rPr lang="hu-HU" smtClean="0">
                <a:latin typeface="Arial" charset="0"/>
              </a:rPr>
              <a:pPr>
                <a:defRPr/>
              </a:pPr>
              <a:t>31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270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6E37A0-6536-419C-A8BD-B92AAB28CA32}" type="slidenum">
              <a:rPr lang="hu-HU" smtClean="0">
                <a:latin typeface="Arial" charset="0"/>
              </a:rPr>
              <a:pPr>
                <a:defRPr/>
              </a:pPr>
              <a:t>32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37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080B0B-6B19-4E7E-AD18-B6D37FA21BAF}" type="slidenum">
              <a:rPr lang="hu-HU" smtClean="0">
                <a:latin typeface="Arial" charset="0"/>
              </a:rPr>
              <a:pPr>
                <a:defRPr/>
              </a:pPr>
              <a:t>33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475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EE6129-AAAE-498F-8745-7404C9DACA83}" type="slidenum">
              <a:rPr lang="hu-HU" smtClean="0">
                <a:latin typeface="Arial" charset="0"/>
              </a:rPr>
              <a:pPr>
                <a:defRPr/>
              </a:pPr>
              <a:t>34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7578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26FBB8-BBFE-4F08-85D2-1B92F4BCAA3C}" type="slidenum">
              <a:rPr lang="hu-HU" smtClean="0">
                <a:latin typeface="Arial" charset="0"/>
              </a:rPr>
              <a:pPr>
                <a:defRPr/>
              </a:pPr>
              <a:t>35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37CA1F-37CC-4119-9053-F9D6D1FB9D83}" type="slidenum">
              <a:rPr lang="hu-HU" smtClean="0">
                <a:latin typeface="Arial" charset="0"/>
              </a:rPr>
              <a:pPr>
                <a:defRPr/>
              </a:pPr>
              <a:t>36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78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AA39A6-3393-48B7-80FC-7BED002EB5D6}" type="slidenum">
              <a:rPr lang="hu-HU" smtClean="0">
                <a:latin typeface="Arial" charset="0"/>
              </a:rPr>
              <a:pPr>
                <a:defRPr/>
              </a:pPr>
              <a:t>37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E9A43B-DC4A-49AF-90BA-2E0358F170DE}" type="slidenum">
              <a:rPr lang="hu-HU" smtClean="0">
                <a:latin typeface="Arial" charset="0"/>
              </a:rPr>
              <a:pPr>
                <a:defRPr/>
              </a:pPr>
              <a:t>4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F6C764-1C7A-442E-9081-623F952E58E1}" type="slidenum">
              <a:rPr lang="hu-HU" smtClean="0">
                <a:latin typeface="Arial" charset="0"/>
              </a:rPr>
              <a:pPr>
                <a:defRPr/>
              </a:pPr>
              <a:t>5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655946-2808-4740-A7BC-5A554316A691}" type="slidenum">
              <a:rPr lang="hu-HU" smtClean="0">
                <a:latin typeface="Arial" charset="0"/>
              </a:rPr>
              <a:pPr>
                <a:defRPr/>
              </a:pPr>
              <a:t>6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779B91-6EB6-43EA-8C75-9F36E6C919DC}" type="slidenum">
              <a:rPr lang="hu-HU" smtClean="0">
                <a:latin typeface="Arial" charset="0"/>
              </a:rPr>
              <a:pPr>
                <a:defRPr/>
              </a:pPr>
              <a:t>7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B85D70-B7B3-4ABE-A431-C282ACB1FE09}" type="slidenum">
              <a:rPr lang="hu-HU" smtClean="0">
                <a:latin typeface="Arial" charset="0"/>
              </a:rPr>
              <a:pPr>
                <a:defRPr/>
              </a:pPr>
              <a:t>8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92BF04-2D42-492B-A702-B0A9B95EE446}" type="slidenum">
              <a:rPr lang="hu-HU" smtClean="0">
                <a:latin typeface="Arial" charset="0"/>
              </a:rPr>
              <a:pPr>
                <a:defRPr/>
              </a:pPr>
              <a:t>9</a:t>
            </a:fld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F477-E5DE-4C32-AB01-542E7380A2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12F9-56A5-42A5-9271-FA04591F5E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B8DD-4AE4-4879-A1B1-270E3AEBC5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E2C4-0C0D-4E1F-96A1-E070CE0A76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271EA-7867-4F2E-9E7C-0DB85E350E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2B6C-CBD6-45A3-9E8E-6664384000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4BCD-7791-414F-942E-C20041AA2F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FA696-47CA-43A5-92CD-E7DA9AADEC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F31C3-90E6-44A1-BE3D-6B294D9AF6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318C-3B07-4DE1-9516-C496D7C4DA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A8341-1DA9-44FD-BD5A-CA6722269E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04471-5E74-4BFA-AC9F-1D2E55AE9A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5D48-B2C3-4DDA-AF00-9687CBB18F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DFA3C-1E66-4B65-B6A2-40DE328BF1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2A572C-F61B-4D67-8A22-FD0B0D40F5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munkalap3.xls"/><Relationship Id="rId5" Type="http://schemas.openxmlformats.org/officeDocument/2006/relationships/oleObject" Target="../embeddings/Microsoft_Office_Excel_97-2003_munkalap2.xls"/><Relationship Id="rId4" Type="http://schemas.openxmlformats.org/officeDocument/2006/relationships/oleObject" Target="../embeddings/Microsoft_Office_Excel_97-2003_munkalap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munkalap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munkalap5.xls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munkalap8.xls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Microsoft_Office_Excel_97-2003_munkalap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Excel_97-2003_munkalap7.xls"/><Relationship Id="rId11" Type="http://schemas.openxmlformats.org/officeDocument/2006/relationships/oleObject" Target="../embeddings/Microsoft_Office_Excel_97-2003_munkalap10.xls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Microsoft_Office_Excel_97-2003_munkalap6.xls"/><Relationship Id="rId9" Type="http://schemas.openxmlformats.org/officeDocument/2006/relationships/oleObject" Target="../embeddings/Microsoft_Office_Excel_97-2003_munkalap9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Microsoft_Office_Excel_97-2003_munkalap14.xls"/><Relationship Id="rId12" Type="http://schemas.openxmlformats.org/officeDocument/2006/relationships/oleObject" Target="../embeddings/Microsoft_Office_Excel_97-2003_munkalap1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Microsoft_Office_Excel_97-2003_munkalap13.xls"/><Relationship Id="rId10" Type="http://schemas.openxmlformats.org/officeDocument/2006/relationships/oleObject" Target="../embeddings/Microsoft_Office_Excel_97-2003_munkalap16.xls"/><Relationship Id="rId4" Type="http://schemas.openxmlformats.org/officeDocument/2006/relationships/oleObject" Target="../embeddings/Microsoft_Office_Excel_97-2003_munkalap12.xls"/><Relationship Id="rId9" Type="http://schemas.openxmlformats.org/officeDocument/2006/relationships/oleObject" Target="../embeddings/Microsoft_Office_Excel_97-2003_munkalap15.xls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Microsoft_Office_Excel_97-2003_munkalap20.xls"/><Relationship Id="rId12" Type="http://schemas.openxmlformats.org/officeDocument/2006/relationships/oleObject" Target="../embeddings/Microsoft_Office_Excel_97-2003_munkalap2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Microsoft_Office_Excel_97-2003_munkalap19.xls"/><Relationship Id="rId10" Type="http://schemas.openxmlformats.org/officeDocument/2006/relationships/oleObject" Target="../embeddings/Microsoft_Office_Excel_97-2003_munkalap22.xls"/><Relationship Id="rId4" Type="http://schemas.openxmlformats.org/officeDocument/2006/relationships/oleObject" Target="../embeddings/Microsoft_Office_Excel_97-2003_munkalap18.xls"/><Relationship Id="rId9" Type="http://schemas.openxmlformats.org/officeDocument/2006/relationships/oleObject" Target="../embeddings/Microsoft_Office_Excel_97-2003_munkalap21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munkalap28.xls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Microsoft_Office_Excel_97-2003_munkalap2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Office_Excel_97-2003_munkalap26.xls"/><Relationship Id="rId5" Type="http://schemas.openxmlformats.org/officeDocument/2006/relationships/oleObject" Target="../embeddings/Microsoft_Office_Excel_97-2003_munkalap25.xls"/><Relationship Id="rId4" Type="http://schemas.openxmlformats.org/officeDocument/2006/relationships/oleObject" Target="../embeddings/Microsoft_Office_Excel_97-2003_munkalap24.xls"/><Relationship Id="rId9" Type="http://schemas.openxmlformats.org/officeDocument/2006/relationships/oleObject" Target="../embeddings/Microsoft_Office_Excel_97-2003_munkalap29.xls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munkalap34.xls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Microsoft_Office_Excel_97-2003_munkalap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Office_Excel_97-2003_munkalap32.xls"/><Relationship Id="rId5" Type="http://schemas.openxmlformats.org/officeDocument/2006/relationships/oleObject" Target="../embeddings/Microsoft_Office_Excel_97-2003_munkalap31.xls"/><Relationship Id="rId4" Type="http://schemas.openxmlformats.org/officeDocument/2006/relationships/oleObject" Target="../embeddings/Microsoft_Office_Excel_97-2003_munkalap30.xls"/><Relationship Id="rId9" Type="http://schemas.openxmlformats.org/officeDocument/2006/relationships/oleObject" Target="../embeddings/Microsoft_Office_Excel_97-2003_munkalap35.xls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munkalap40.xls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Microsoft_Office_Excel_97-2003_munkalap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Microsoft_Office_Excel_97-2003_munkalap38.xls"/><Relationship Id="rId5" Type="http://schemas.openxmlformats.org/officeDocument/2006/relationships/oleObject" Target="../embeddings/Microsoft_Office_Excel_97-2003_munkalap37.xls"/><Relationship Id="rId4" Type="http://schemas.openxmlformats.org/officeDocument/2006/relationships/oleObject" Target="../embeddings/Microsoft_Office_Excel_97-2003_munkalap36.xls"/><Relationship Id="rId9" Type="http://schemas.openxmlformats.org/officeDocument/2006/relationships/oleObject" Target="../embeddings/Microsoft_Office_Excel_97-2003_munkalap4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Microsoft_Office_Excel_97-2003_munkalap4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Office_Excel_97-2003_munkalap44.xls"/><Relationship Id="rId5" Type="http://schemas.openxmlformats.org/officeDocument/2006/relationships/oleObject" Target="../embeddings/Microsoft_Office_Excel_97-2003_munkalap43.xls"/><Relationship Id="rId4" Type="http://schemas.openxmlformats.org/officeDocument/2006/relationships/oleObject" Target="../embeddings/Microsoft_Office_Excel_97-2003_munkalap42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Microsoft_Office_Excel_97-2003_munkalap4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Office_Excel_97-2003_munkalap48.xls"/><Relationship Id="rId5" Type="http://schemas.openxmlformats.org/officeDocument/2006/relationships/oleObject" Target="../embeddings/Microsoft_Office_Excel_97-2003_munkalap47.xls"/><Relationship Id="rId4" Type="http://schemas.openxmlformats.org/officeDocument/2006/relationships/oleObject" Target="../embeddings/Microsoft_Office_Excel_97-2003_munkalap46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Microsoft_Office_Excel_97-2003_munkalap5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Microsoft_Office_Excel_97-2003_munkalap52.xls"/><Relationship Id="rId5" Type="http://schemas.openxmlformats.org/officeDocument/2006/relationships/oleObject" Target="../embeddings/Microsoft_Office_Excel_97-2003_munkalap51.xls"/><Relationship Id="rId4" Type="http://schemas.openxmlformats.org/officeDocument/2006/relationships/oleObject" Target="../embeddings/Microsoft_Office_Excel_97-2003_munkalap50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Microsoft_Office_Excel_97-2003_munkalap55.xls"/><Relationship Id="rId4" Type="http://schemas.openxmlformats.org/officeDocument/2006/relationships/oleObject" Target="../embeddings/Microsoft_Office_Excel_97-2003_munkalap54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Microsoft_Office_Excel_97-2003_munkalap5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Microsoft_Office_Excel_97-2003_munkalap58.xls"/><Relationship Id="rId5" Type="http://schemas.openxmlformats.org/officeDocument/2006/relationships/oleObject" Target="../embeddings/Microsoft_Office_Excel_97-2003_munkalap57.xls"/><Relationship Id="rId4" Type="http://schemas.openxmlformats.org/officeDocument/2006/relationships/oleObject" Target="../embeddings/Microsoft_Office_Excel_97-2003_munkalap56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Microsoft_Office_Excel_97-2003_munkalap6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Microsoft_Office_Excel_97-2003_munkalap62.xls"/><Relationship Id="rId5" Type="http://schemas.openxmlformats.org/officeDocument/2006/relationships/oleObject" Target="../embeddings/Microsoft_Office_Excel_97-2003_munkalap61.xls"/><Relationship Id="rId4" Type="http://schemas.openxmlformats.org/officeDocument/2006/relationships/oleObject" Target="../embeddings/Microsoft_Office_Excel_97-2003_munkalap60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Microsoft_Office_Excel_97-2003_munkalap6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Microsoft_Office_Excel_97-2003_munkalap66.xls"/><Relationship Id="rId5" Type="http://schemas.openxmlformats.org/officeDocument/2006/relationships/oleObject" Target="../embeddings/Microsoft_Office_Excel_97-2003_munkalap65.xls"/><Relationship Id="rId4" Type="http://schemas.openxmlformats.org/officeDocument/2006/relationships/oleObject" Target="../embeddings/Microsoft_Office_Excel_97-2003_munkalap64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Microsoft_Office_Excel_97-2003_munkalap7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Microsoft_Office_Excel_97-2003_munkalap70.xls"/><Relationship Id="rId5" Type="http://schemas.openxmlformats.org/officeDocument/2006/relationships/oleObject" Target="../embeddings/Microsoft_Office_Excel_97-2003_munkalap69.xls"/><Relationship Id="rId4" Type="http://schemas.openxmlformats.org/officeDocument/2006/relationships/oleObject" Target="../embeddings/Microsoft_Office_Excel_97-2003_munkalap68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Microsoft_Office_Excel_97-2003_munkalap7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Microsoft_Office_Excel_97-2003_munkalap74.xls"/><Relationship Id="rId5" Type="http://schemas.openxmlformats.org/officeDocument/2006/relationships/oleObject" Target="../embeddings/Microsoft_Office_Excel_97-2003_munkalap73.xls"/><Relationship Id="rId4" Type="http://schemas.openxmlformats.org/officeDocument/2006/relationships/oleObject" Target="../embeddings/Microsoft_Office_Excel_97-2003_munkalap72.xls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munkalap80.xls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Microsoft_Office_Excel_97-2003_munkalap7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Microsoft_Office_Excel_97-2003_munkalap78.xls"/><Relationship Id="rId5" Type="http://schemas.openxmlformats.org/officeDocument/2006/relationships/oleObject" Target="../embeddings/Microsoft_Office_Excel_97-2003_munkalap77.xls"/><Relationship Id="rId4" Type="http://schemas.openxmlformats.org/officeDocument/2006/relationships/oleObject" Target="../embeddings/Microsoft_Office_Excel_97-2003_munkalap76.xls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munkalap85.xls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Microsoft_Office_Excel_97-2003_munkalap8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Microsoft_Office_Excel_97-2003_munkalap83.xls"/><Relationship Id="rId5" Type="http://schemas.openxmlformats.org/officeDocument/2006/relationships/oleObject" Target="../embeddings/Microsoft_Office_Excel_97-2003_munkalap82.xls"/><Relationship Id="rId4" Type="http://schemas.openxmlformats.org/officeDocument/2006/relationships/oleObject" Target="../embeddings/Microsoft_Office_Excel_97-2003_munkalap8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8"/>
          <p:cNvSpPr>
            <a:spLocks noChangeArrowheads="1" noChangeShapeType="1" noTextEdit="1"/>
          </p:cNvSpPr>
          <p:nvPr/>
        </p:nvSpPr>
        <p:spPr bwMode="auto">
          <a:xfrm>
            <a:off x="2268538" y="1484313"/>
            <a:ext cx="4822825" cy="30257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hu-H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chemeClr val="bg1">
                      <a:alpha val="70000"/>
                    </a:schemeClr>
                  </a:outerShdw>
                </a:effectLst>
                <a:latin typeface="Arial Black"/>
              </a:rPr>
              <a:t>ÉRETTSÉGI </a:t>
            </a:r>
          </a:p>
          <a:p>
            <a:pPr algn="ctr"/>
            <a:r>
              <a:rPr lang="hu-H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chemeClr val="bg1">
                      <a:alpha val="70000"/>
                    </a:schemeClr>
                  </a:outerShdw>
                </a:effectLst>
                <a:latin typeface="Arial Black"/>
              </a:rPr>
              <a:t>2015.</a:t>
            </a:r>
            <a:endParaRPr lang="hu-H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chemeClr val="bg1">
                    <a:alpha val="70000"/>
                  </a:schemeClr>
                </a:outerShdw>
              </a:effectLst>
              <a:latin typeface="Arial Black"/>
            </a:endParaRPr>
          </a:p>
          <a:p>
            <a:pPr algn="ctr"/>
            <a:r>
              <a:rPr lang="hu-H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chemeClr val="bg1">
                      <a:alpha val="70000"/>
                    </a:schemeClr>
                  </a:outerShdw>
                </a:effectLst>
                <a:latin typeface="Arial Black"/>
              </a:rPr>
              <a:t>MÁJUS-JÚNIUS</a:t>
            </a: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611188" y="5013325"/>
            <a:ext cx="7777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>
                <a:solidFill>
                  <a:srgbClr val="FF0000"/>
                </a:solidFill>
              </a:rPr>
              <a:t>A prezentációban </a:t>
            </a:r>
            <a:r>
              <a:rPr lang="hu-HU" dirty="0" smtClean="0">
                <a:solidFill>
                  <a:srgbClr val="FF0000"/>
                </a:solidFill>
              </a:rPr>
              <a:t>számos helyen kis </a:t>
            </a:r>
            <a:r>
              <a:rPr lang="hu-HU" dirty="0">
                <a:solidFill>
                  <a:srgbClr val="FF0000"/>
                </a:solidFill>
              </a:rPr>
              <a:t>betűvel vagy külön utalással a </a:t>
            </a:r>
            <a:r>
              <a:rPr lang="hu-HU" dirty="0" smtClean="0">
                <a:solidFill>
                  <a:srgbClr val="FF0000"/>
                </a:solidFill>
              </a:rPr>
              <a:t>    2010-2014. május-júniusi vizsgaidőszakok </a:t>
            </a:r>
            <a:r>
              <a:rPr lang="hu-HU" dirty="0">
                <a:solidFill>
                  <a:srgbClr val="FF0000"/>
                </a:solidFill>
              </a:rPr>
              <a:t>adatait is feltüntettük.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825" y="549275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/>
              <a:t>A tanulói észrevételek bírálatának eredménye</a:t>
            </a:r>
          </a:p>
        </p:txBody>
      </p:sp>
      <p:sp>
        <p:nvSpPr>
          <p:cNvPr id="31749" name="Text Box 99"/>
          <p:cNvSpPr txBox="1">
            <a:spLocks noChangeArrowheads="1"/>
          </p:cNvSpPr>
          <p:nvPr/>
        </p:nvSpPr>
        <p:spPr bwMode="auto">
          <a:xfrm>
            <a:off x="323528" y="5445224"/>
            <a:ext cx="8604448" cy="341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b="1" dirty="0"/>
              <a:t>A javítás „minősége” állandó, nem változott az egyes vizsgaidőszakokban.</a:t>
            </a:r>
            <a:endParaRPr lang="hu-HU" sz="1600" b="1" dirty="0"/>
          </a:p>
        </p:txBody>
      </p:sp>
      <p:graphicFrame>
        <p:nvGraphicFramePr>
          <p:cNvPr id="107685" name="Group 165"/>
          <p:cNvGraphicFramePr>
            <a:graphicFrameLocks noGrp="1"/>
          </p:cNvGraphicFramePr>
          <p:nvPr/>
        </p:nvGraphicFramePr>
        <p:xfrm>
          <a:off x="539750" y="1484313"/>
          <a:ext cx="8032778" cy="3888432"/>
        </p:xfrm>
        <a:graphic>
          <a:graphicData uri="http://schemas.openxmlformats.org/drawingml/2006/table">
            <a:tbl>
              <a:tblPr/>
              <a:tblGrid>
                <a:gridCol w="1178507"/>
                <a:gridCol w="2837882"/>
                <a:gridCol w="2008958"/>
                <a:gridCol w="2007431"/>
              </a:tblGrid>
              <a:tr h="761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Az eredeti értékelés helybenhagyva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Pontszám emelkedés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Pontszám csökkenés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2009.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70,9%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69,5%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27,4 %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71,6%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692275" y="620713"/>
            <a:ext cx="568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/>
              <a:t>Törvényességi kérelmek</a:t>
            </a: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800" b="1" dirty="0" smtClean="0"/>
              <a:t>2011.</a:t>
            </a:r>
            <a:r>
              <a:rPr lang="hu-HU" sz="1100" b="1" dirty="0" smtClean="0"/>
              <a:t> </a:t>
            </a:r>
            <a:r>
              <a:rPr lang="hu-HU" sz="1000" b="1" dirty="0"/>
              <a:t>–</a:t>
            </a:r>
            <a:r>
              <a:rPr lang="hu-HU" sz="2400" b="1" dirty="0"/>
              <a:t> </a:t>
            </a:r>
            <a:r>
              <a:rPr lang="hu-HU" sz="1000" b="1" dirty="0" smtClean="0"/>
              <a:t>2012. </a:t>
            </a:r>
            <a:r>
              <a:rPr lang="hu-HU" sz="1200" b="1" dirty="0" smtClean="0"/>
              <a:t>– 2013. </a:t>
            </a:r>
            <a:r>
              <a:rPr lang="hu-HU" sz="1400" b="1" dirty="0" smtClean="0"/>
              <a:t>– 2014. </a:t>
            </a:r>
            <a:r>
              <a:rPr lang="hu-HU" sz="1600" b="1" dirty="0" smtClean="0"/>
              <a:t>– </a:t>
            </a:r>
            <a:r>
              <a:rPr lang="hu-HU" sz="1600" b="1" dirty="0" smtClean="0">
                <a:solidFill>
                  <a:srgbClr val="FF0000"/>
                </a:solidFill>
              </a:rPr>
              <a:t>2015.</a:t>
            </a:r>
            <a:endParaRPr lang="hu-H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755576" y="1844824"/>
          <a:ext cx="7632847" cy="3588423"/>
        </p:xfrm>
        <a:graphic>
          <a:graphicData uri="http://schemas.openxmlformats.org/drawingml/2006/table">
            <a:tbl>
              <a:tblPr/>
              <a:tblGrid>
                <a:gridCol w="3476346"/>
                <a:gridCol w="700118"/>
                <a:gridCol w="792088"/>
                <a:gridCol w="864096"/>
                <a:gridCol w="792088"/>
                <a:gridCol w="1008111"/>
              </a:tblGrid>
              <a:tr h="5165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Összesen: 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76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105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450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Elutasítás </a:t>
                      </a:r>
                      <a:r>
                        <a:rPr lang="hu-H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(a vizsgabizottság döntése helybenhagyva): </a:t>
                      </a:r>
                      <a:endParaRPr lang="hu-HU" sz="12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54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657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Elutasítás/elkésett kérelem: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660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Az eljárás megszüntetése </a:t>
                      </a:r>
                      <a:r>
                        <a:rPr lang="hu-H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(kérelem </a:t>
                      </a:r>
                      <a:r>
                        <a:rPr lang="hu-HU" sz="11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visszav</a:t>
                      </a:r>
                      <a:r>
                        <a:rPr lang="hu-HU" sz="11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.)</a:t>
                      </a:r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4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963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A vizsgabizottság döntésének megsemmisítése: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8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453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A vizsgabizottság döntésének megváltoztatása: 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74" marR="8374" marT="837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smtClean="0">
                          <a:solidFill>
                            <a:srgbClr val="FF0000"/>
                          </a:solidFill>
                          <a:latin typeface="Arial"/>
                        </a:rPr>
                        <a:t>9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824163"/>
            <a:ext cx="8424862" cy="1900237"/>
          </a:xfrm>
        </p:spPr>
        <p:txBody>
          <a:bodyPr/>
          <a:lstStyle/>
          <a:p>
            <a:pPr eaLnBrk="1" hangingPunct="1"/>
            <a:r>
              <a:rPr lang="hu-HU" sz="7200" dirty="0" smtClean="0">
                <a:solidFill>
                  <a:srgbClr val="FF0000"/>
                </a:solidFill>
              </a:rPr>
              <a:t>Az eredményekről…</a:t>
            </a:r>
          </a:p>
        </p:txBody>
      </p:sp>
      <p:pic>
        <p:nvPicPr>
          <p:cNvPr id="33796" name="Picture 8" descr="j0134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981075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j0134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24400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Érettségi vizsgaeredmények</a:t>
            </a:r>
          </a:p>
        </p:txBody>
      </p:sp>
      <p:graphicFrame>
        <p:nvGraphicFramePr>
          <p:cNvPr id="66731" name="Group 171"/>
          <p:cNvGraphicFramePr>
            <a:graphicFrameLocks noGrp="1"/>
          </p:cNvGraphicFramePr>
          <p:nvPr>
            <p:ph sz="half" idx="1"/>
          </p:nvPr>
        </p:nvGraphicFramePr>
        <p:xfrm>
          <a:off x="683568" y="980728"/>
          <a:ext cx="8002587" cy="5092387"/>
        </p:xfrm>
        <a:graphic>
          <a:graphicData uri="http://schemas.openxmlformats.org/drawingml/2006/table">
            <a:tbl>
              <a:tblPr/>
              <a:tblGrid>
                <a:gridCol w="3095699"/>
                <a:gridCol w="4906888"/>
              </a:tblGrid>
              <a:tr h="57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Év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Összesített érettségi átlag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az osztályzatokból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7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4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424863" cy="865188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Az érettségi osztályzatok vizsgatárgyankénti átlagai (középszint)</a:t>
            </a:r>
          </a:p>
        </p:txBody>
      </p:sp>
      <p:graphicFrame>
        <p:nvGraphicFramePr>
          <p:cNvPr id="126176" name="Group 224"/>
          <p:cNvGraphicFramePr>
            <a:graphicFrameLocks noGrp="1"/>
          </p:cNvGraphicFramePr>
          <p:nvPr>
            <p:ph sz="half" idx="1"/>
          </p:nvPr>
        </p:nvGraphicFramePr>
        <p:xfrm>
          <a:off x="611188" y="1412877"/>
          <a:ext cx="8137274" cy="4032346"/>
        </p:xfrm>
        <a:graphic>
          <a:graphicData uri="http://schemas.openxmlformats.org/drawingml/2006/table">
            <a:tbl>
              <a:tblPr/>
              <a:tblGrid>
                <a:gridCol w="1362697"/>
                <a:gridCol w="997962"/>
                <a:gridCol w="952081"/>
                <a:gridCol w="936104"/>
                <a:gridCol w="936104"/>
                <a:gridCol w="936104"/>
                <a:gridCol w="1080120"/>
                <a:gridCol w="936102"/>
              </a:tblGrid>
              <a:tr h="6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2001-2003. 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átl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4,28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5955" name="Text Box 62"/>
          <p:cNvSpPr txBox="1">
            <a:spLocks noChangeArrowheads="1"/>
          </p:cNvSpPr>
          <p:nvPr/>
        </p:nvSpPr>
        <p:spPr bwMode="auto">
          <a:xfrm>
            <a:off x="800242" y="5618829"/>
            <a:ext cx="7705353" cy="69865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  <a:latin typeface="Times New Roman CE" pitchFamily="18" charset="0"/>
              </a:rPr>
              <a:t>A jeles informatika érettségi vizsgájuk alapján </a:t>
            </a:r>
            <a:r>
              <a:rPr lang="hu-HU" sz="1200" b="1" dirty="0" smtClean="0">
                <a:solidFill>
                  <a:srgbClr val="FF0000"/>
                </a:solidFill>
                <a:latin typeface="Times New Roman CE" pitchFamily="18" charset="0"/>
              </a:rPr>
              <a:t> </a:t>
            </a:r>
            <a:r>
              <a:rPr lang="hu-HU" sz="1200" b="1" dirty="0">
                <a:solidFill>
                  <a:srgbClr val="FF0000"/>
                </a:solidFill>
                <a:latin typeface="Times New Roman CE" pitchFamily="18" charset="0"/>
              </a:rPr>
              <a:t>5597 </a:t>
            </a:r>
            <a:r>
              <a:rPr lang="hu-HU" sz="1400" b="1" dirty="0">
                <a:solidFill>
                  <a:srgbClr val="FF0000"/>
                </a:solidFill>
                <a:latin typeface="Times New Roman CE" pitchFamily="18" charset="0"/>
              </a:rPr>
              <a:t> </a:t>
            </a:r>
            <a:r>
              <a:rPr lang="hu-HU" sz="1400" b="1" dirty="0" smtClean="0">
                <a:solidFill>
                  <a:srgbClr val="FF0000"/>
                </a:solidFill>
                <a:latin typeface="Times New Roman CE" pitchFamily="18" charset="0"/>
              </a:rPr>
              <a:t>5325 </a:t>
            </a:r>
            <a:r>
              <a:rPr lang="hu-HU" sz="1600" b="1" dirty="0" smtClean="0">
                <a:solidFill>
                  <a:srgbClr val="FF0000"/>
                </a:solidFill>
                <a:latin typeface="Times New Roman CE" pitchFamily="18" charset="0"/>
              </a:rPr>
              <a:t> </a:t>
            </a:r>
            <a:r>
              <a:rPr lang="hu-HU" b="1" dirty="0" smtClean="0">
                <a:solidFill>
                  <a:srgbClr val="FF0000"/>
                </a:solidFill>
                <a:latin typeface="Times New Roman CE" pitchFamily="18" charset="0"/>
              </a:rPr>
              <a:t> </a:t>
            </a:r>
            <a:r>
              <a:rPr lang="hu-HU" sz="1600" b="1" dirty="0" smtClean="0">
                <a:solidFill>
                  <a:srgbClr val="FF0000"/>
                </a:solidFill>
                <a:latin typeface="Times New Roman CE" pitchFamily="18" charset="0"/>
              </a:rPr>
              <a:t>5227 </a:t>
            </a:r>
            <a:r>
              <a:rPr lang="hu-HU" b="1" dirty="0" smtClean="0">
                <a:solidFill>
                  <a:srgbClr val="FF0000"/>
                </a:solidFill>
                <a:latin typeface="Times New Roman CE" pitchFamily="18" charset="0"/>
              </a:rPr>
              <a:t> 3151</a:t>
            </a:r>
            <a:r>
              <a:rPr lang="hu-HU" dirty="0" smtClean="0">
                <a:solidFill>
                  <a:srgbClr val="FF0000"/>
                </a:solidFill>
                <a:latin typeface="Times New Roman CE" pitchFamily="18" charset="0"/>
              </a:rPr>
              <a:t> </a:t>
            </a:r>
            <a:r>
              <a:rPr lang="hu-HU" sz="2000" b="1" dirty="0" smtClean="0">
                <a:solidFill>
                  <a:srgbClr val="FF0000"/>
                </a:solidFill>
                <a:latin typeface="Times New Roman CE" pitchFamily="18" charset="0"/>
              </a:rPr>
              <a:t>5611</a:t>
            </a:r>
            <a:r>
              <a:rPr lang="hu-HU" b="1" dirty="0" smtClean="0">
                <a:solidFill>
                  <a:srgbClr val="FF0000"/>
                </a:solidFill>
                <a:latin typeface="Times New Roman CE" pitchFamily="18" charset="0"/>
              </a:rPr>
              <a:t>-en</a:t>
            </a:r>
            <a:endParaRPr lang="hu-HU" b="1" dirty="0">
              <a:solidFill>
                <a:srgbClr val="FF0000"/>
              </a:solidFill>
              <a:latin typeface="Times New Roman CE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  <a:latin typeface="Times New Roman CE" pitchFamily="18" charset="0"/>
              </a:rPr>
              <a:t> kiválthatják  az ECDL bizonyítványt.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69325" cy="863600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Vizsgatárgyankénti érettségi átlagok</a:t>
            </a:r>
            <a:br>
              <a:rPr lang="hu-HU" sz="3000" b="1" dirty="0" smtClean="0"/>
            </a:br>
            <a:r>
              <a:rPr lang="hu-HU" sz="3000" b="1" dirty="0" smtClean="0"/>
              <a:t> %-ban (középszint)</a:t>
            </a:r>
          </a:p>
        </p:txBody>
      </p:sp>
      <p:graphicFrame>
        <p:nvGraphicFramePr>
          <p:cNvPr id="36970" name="Group 106"/>
          <p:cNvGraphicFramePr>
            <a:graphicFrameLocks noGrp="1"/>
          </p:cNvGraphicFramePr>
          <p:nvPr>
            <p:ph sz="half" idx="1"/>
          </p:nvPr>
        </p:nvGraphicFramePr>
        <p:xfrm>
          <a:off x="394186" y="1557338"/>
          <a:ext cx="8424614" cy="3732795"/>
        </p:xfrm>
        <a:graphic>
          <a:graphicData uri="http://schemas.openxmlformats.org/drawingml/2006/table">
            <a:tbl>
              <a:tblPr/>
              <a:tblGrid>
                <a:gridCol w="1368154"/>
                <a:gridCol w="792088"/>
                <a:gridCol w="792088"/>
                <a:gridCol w="792088"/>
                <a:gridCol w="792088"/>
                <a:gridCol w="864096"/>
                <a:gridCol w="979203"/>
                <a:gridCol w="2044809"/>
              </a:tblGrid>
              <a:tr h="508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Eltérés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az 5 év átlagához képest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60,98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58,09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-0,28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57,24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57,59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-1,83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9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47,59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46,36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45,63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-1,76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60,42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61,35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1,41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7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56,13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56,02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-0,91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68,59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67,14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0,27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6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68,42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61,06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64,95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-2,49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57,85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57,97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00B050"/>
                          </a:solidFill>
                          <a:latin typeface="Arial"/>
                        </a:rPr>
                        <a:t>-2,42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54,35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62,77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4,92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6968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476250"/>
            <a:ext cx="7138987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 korábbi vizsgarendszer és a középszintű vizsgák osztályzatainak összehasonlítása</a:t>
            </a:r>
            <a:br>
              <a:rPr lang="hu-HU" sz="2000" b="1" dirty="0" smtClean="0"/>
            </a:br>
            <a:r>
              <a:rPr lang="hu-HU" sz="2000" b="1" dirty="0" smtClean="0"/>
              <a:t> </a:t>
            </a:r>
            <a:r>
              <a:rPr lang="hu-HU" sz="1800" b="1" dirty="0" smtClean="0">
                <a:solidFill>
                  <a:srgbClr val="00FFFF"/>
                </a:solidFill>
              </a:rPr>
              <a:t>korábbi vizsgarendszer</a:t>
            </a:r>
            <a:r>
              <a:rPr lang="hu-HU" sz="1800" b="1" dirty="0" smtClean="0"/>
              <a:t>  </a:t>
            </a:r>
            <a:r>
              <a:rPr lang="hu-HU" sz="1800" b="1" dirty="0" smtClean="0">
                <a:solidFill>
                  <a:srgbClr val="FFFF00"/>
                </a:solidFill>
              </a:rPr>
              <a:t>2011. </a:t>
            </a:r>
            <a:r>
              <a:rPr lang="hu-HU" sz="1800" b="1" dirty="0" smtClean="0"/>
              <a:t>–</a:t>
            </a:r>
            <a:r>
              <a:rPr lang="hu-HU" sz="1800" b="1" dirty="0" smtClean="0">
                <a:solidFill>
                  <a:srgbClr val="FF0000"/>
                </a:solidFill>
              </a:rPr>
              <a:t> 2012. </a:t>
            </a:r>
            <a:r>
              <a:rPr lang="hu-HU" sz="1800" b="1" dirty="0" smtClean="0"/>
              <a:t>–</a:t>
            </a:r>
            <a:r>
              <a:rPr lang="hu-HU" sz="1800" b="1" dirty="0" smtClean="0">
                <a:solidFill>
                  <a:srgbClr val="33CC33"/>
                </a:solidFill>
              </a:rPr>
              <a:t> 2013. </a:t>
            </a:r>
            <a:r>
              <a:rPr lang="hu-HU" sz="1800" b="1" dirty="0" smtClean="0"/>
              <a:t>–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800" b="1" dirty="0" smtClean="0">
                <a:solidFill>
                  <a:srgbClr val="0000FF"/>
                </a:solidFill>
              </a:rPr>
              <a:t>2014. </a:t>
            </a:r>
            <a:r>
              <a:rPr lang="hu-HU" sz="1800" b="1" dirty="0" smtClean="0"/>
              <a:t>–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2015.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21224" y="4212275"/>
          <a:ext cx="4554983" cy="1841550"/>
        </p:xfrm>
        <a:graphic>
          <a:graphicData uri="http://schemas.openxmlformats.org/presentationml/2006/ole">
            <p:oleObj spid="_x0000_s1026" name="Worksheet" r:id="rId4" imgW="4381567" imgH="1771589" progId="Excel.Sheet.8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03225" y="2238375"/>
          <a:ext cx="4267200" cy="2689225"/>
        </p:xfrm>
        <a:graphic>
          <a:graphicData uri="http://schemas.openxmlformats.org/presentationml/2006/ole">
            <p:oleObj spid="_x0000_s1027" name="Worksheet" r:id="rId5" imgW="4171984" imgH="2628879" progId="Excel.Sheet.8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44988" y="2135188"/>
          <a:ext cx="4691062" cy="1869876"/>
        </p:xfrm>
        <a:graphic>
          <a:graphicData uri="http://schemas.openxmlformats.org/presentationml/2006/ole">
            <p:oleObj spid="_x0000_s1028" name="Worksheet" r:id="rId6" imgW="4514816" imgH="1676484" progId="Excel.Sheet.8">
              <p:embed/>
            </p:oleObj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285875" y="361950"/>
            <a:ext cx="7286625" cy="1411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1800" b="1" dirty="0" smtClean="0"/>
              <a:t>Az összes középszintű vizsgaeredmény megoszlása </a:t>
            </a:r>
            <a:r>
              <a:rPr lang="hu-HU" sz="1800" b="1" dirty="0" smtClean="0">
                <a:solidFill>
                  <a:srgbClr val="FFFF00"/>
                </a:solidFill>
              </a:rPr>
              <a:t>2011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FF0000"/>
                </a:solidFill>
              </a:rPr>
              <a:t>2012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33CC33"/>
                </a:solidFill>
              </a:rPr>
              <a:t>2013</a:t>
            </a:r>
            <a:r>
              <a:rPr lang="hu-HU" sz="1800" b="1" dirty="0" smtClean="0">
                <a:solidFill>
                  <a:schemeClr val="tx1"/>
                </a:solidFill>
              </a:rPr>
              <a:t>-ben, </a:t>
            </a:r>
            <a:r>
              <a:rPr lang="hu-HU" sz="1800" b="1" dirty="0" smtClean="0">
                <a:solidFill>
                  <a:srgbClr val="0000FF"/>
                </a:solidFill>
              </a:rPr>
              <a:t>2014</a:t>
            </a:r>
            <a:r>
              <a:rPr lang="hu-HU" sz="1800" b="1" dirty="0" smtClean="0"/>
              <a:t>-ban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2015</a:t>
            </a:r>
            <a:r>
              <a:rPr lang="hu-HU" sz="1800" b="1" dirty="0" smtClean="0"/>
              <a:t>-ben (mentességek nélkül)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8176" y="177118"/>
          <a:ext cx="8851954" cy="5492490"/>
        </p:xfrm>
        <a:graphic>
          <a:graphicData uri="http://schemas.openxmlformats.org/presentationml/2006/ole">
            <p:oleObj spid="_x0000_s2050" name="Worksheet" r:id="rId4" imgW="9410767" imgH="5838921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"/>
          <p:cNvSpPr>
            <a:spLocks noGrp="1" noChangeArrowheads="1"/>
          </p:cNvSpPr>
          <p:nvPr>
            <p:ph type="title"/>
          </p:nvPr>
        </p:nvSpPr>
        <p:spPr>
          <a:xfrm>
            <a:off x="785813" y="419100"/>
            <a:ext cx="8143875" cy="1223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1800" b="1" dirty="0" smtClean="0"/>
              <a:t>Az összes emelt szintű vizsgaeredmény megoszlása </a:t>
            </a:r>
            <a:r>
              <a:rPr lang="hu-HU" sz="1800" b="1" dirty="0" smtClean="0">
                <a:solidFill>
                  <a:srgbClr val="FFFF00"/>
                </a:solidFill>
              </a:rPr>
              <a:t>2011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FF0000"/>
                </a:solidFill>
              </a:rPr>
              <a:t>2012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33CC33"/>
                </a:solidFill>
              </a:rPr>
              <a:t>2013</a:t>
            </a:r>
            <a:r>
              <a:rPr lang="hu-HU" sz="1800" b="1" dirty="0" smtClean="0">
                <a:solidFill>
                  <a:schemeClr val="tx1"/>
                </a:solidFill>
              </a:rPr>
              <a:t>-ben, </a:t>
            </a:r>
            <a:r>
              <a:rPr lang="hu-HU" sz="1800" b="1" dirty="0" smtClean="0">
                <a:solidFill>
                  <a:srgbClr val="0000FF"/>
                </a:solidFill>
              </a:rPr>
              <a:t>2014</a:t>
            </a:r>
            <a:r>
              <a:rPr lang="hu-HU" sz="1800" b="1" dirty="0" smtClean="0"/>
              <a:t>-ban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2015</a:t>
            </a:r>
            <a:r>
              <a:rPr lang="hu-HU" sz="1800" b="1" dirty="0" smtClean="0"/>
              <a:t>-ben (mentességek nélkül)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773113" y="1852613"/>
          <a:ext cx="7512050" cy="3538537"/>
        </p:xfrm>
        <a:graphic>
          <a:graphicData uri="http://schemas.openxmlformats.org/presentationml/2006/ole">
            <p:oleObj spid="_x0000_s3074" name="Worksheet" r:id="rId4" imgW="8048608" imgH="3790935" progId="Excel.Sheet.8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187450" y="333375"/>
            <a:ext cx="6911975" cy="881063"/>
          </a:xfrm>
        </p:spPr>
        <p:txBody>
          <a:bodyPr/>
          <a:lstStyle/>
          <a:p>
            <a:pPr eaLnBrk="1" hangingPunct="1">
              <a:defRPr/>
            </a:pPr>
            <a:r>
              <a:rPr lang="hu-HU" sz="1800" b="1" dirty="0" smtClean="0"/>
              <a:t>A középszintű </a:t>
            </a:r>
            <a:r>
              <a:rPr lang="hu-HU" sz="1800" b="1" dirty="0" smtClean="0">
                <a:solidFill>
                  <a:schemeClr val="tx1"/>
                </a:solidFill>
              </a:rPr>
              <a:t>vizsgaeredmények</a:t>
            </a:r>
            <a:r>
              <a:rPr lang="hu-HU" sz="1800" b="1" dirty="0" smtClean="0"/>
              <a:t> összehasonlítása </a:t>
            </a:r>
            <a:br>
              <a:rPr lang="hu-HU" sz="1800" b="1" dirty="0" smtClean="0"/>
            </a:br>
            <a:r>
              <a:rPr lang="hu-HU" sz="1800" b="1" dirty="0" smtClean="0">
                <a:solidFill>
                  <a:srgbClr val="00FFFF"/>
                </a:solidFill>
              </a:rPr>
              <a:t>korábbi vizsgarendszer</a:t>
            </a:r>
            <a:r>
              <a:rPr lang="hu-HU" sz="1800" b="1" dirty="0" smtClean="0"/>
              <a:t> – </a:t>
            </a:r>
            <a:r>
              <a:rPr lang="hu-HU" sz="1800" b="1" dirty="0" smtClean="0">
                <a:solidFill>
                  <a:srgbClr val="FFFF00"/>
                </a:solidFill>
              </a:rPr>
              <a:t>2011.</a:t>
            </a:r>
            <a:r>
              <a:rPr lang="hu-HU" sz="1800" b="1" dirty="0" smtClean="0"/>
              <a:t> – </a:t>
            </a:r>
            <a:r>
              <a:rPr lang="hu-HU" sz="1800" b="1" dirty="0" smtClean="0">
                <a:solidFill>
                  <a:srgbClr val="FF0000"/>
                </a:solidFill>
              </a:rPr>
              <a:t>2012. </a:t>
            </a:r>
            <a:r>
              <a:rPr lang="hu-HU" sz="1800" b="1" dirty="0" smtClean="0">
                <a:solidFill>
                  <a:schemeClr val="tx1"/>
                </a:solidFill>
              </a:rPr>
              <a:t>– </a:t>
            </a:r>
            <a:r>
              <a:rPr lang="hu-HU" sz="1800" b="1" dirty="0" smtClean="0">
                <a:solidFill>
                  <a:srgbClr val="33CC33"/>
                </a:solidFill>
              </a:rPr>
              <a:t>2013. </a:t>
            </a:r>
            <a:r>
              <a:rPr lang="hu-HU" sz="1800" b="1" dirty="0" smtClean="0"/>
              <a:t>– </a:t>
            </a:r>
            <a:r>
              <a:rPr lang="hu-HU" sz="1800" b="1" dirty="0" smtClean="0">
                <a:solidFill>
                  <a:srgbClr val="0000FF"/>
                </a:solidFill>
              </a:rPr>
              <a:t>2014. </a:t>
            </a:r>
            <a:r>
              <a:rPr lang="hu-HU" sz="1800" b="1" dirty="0" smtClean="0"/>
              <a:t>–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2015.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963862" y="1052512"/>
          <a:ext cx="2256209" cy="1536143"/>
        </p:xfrm>
        <a:graphic>
          <a:graphicData uri="http://schemas.openxmlformats.org/presentationml/2006/ole">
            <p:oleObj spid="_x0000_s4098" name="Worksheet" r:id="rId4" imgW="2447945" imgH="1666980" progId="Excel.Sheet.8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395288" y="1125538"/>
          <a:ext cx="2197100" cy="1463675"/>
        </p:xfrm>
        <a:graphic>
          <a:graphicData uri="http://schemas.openxmlformats.org/presentationml/2006/ole">
            <p:oleObj spid="_x0000_s4099" name="Diagram" r:id="rId5" imgW="6096000" imgH="4067175" progId="MSGraph.Chart.8">
              <p:embed followColorScheme="full"/>
            </p:oleObj>
          </a:graphicData>
        </a:graphic>
      </p:graphicFrame>
      <p:graphicFrame>
        <p:nvGraphicFramePr>
          <p:cNvPr id="410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19688" y="2246331"/>
          <a:ext cx="3106737" cy="1865313"/>
        </p:xfrm>
        <a:graphic>
          <a:graphicData uri="http://schemas.openxmlformats.org/presentationml/2006/ole">
            <p:oleObj spid="_x0000_s4100" name="Worksheet" r:id="rId6" imgW="3648159" imgH="2190642" progId="Excel.Sheet.8">
              <p:embed/>
            </p:oleObj>
          </a:graphicData>
        </a:graphic>
      </p:graphicFrame>
      <p:graphicFrame>
        <p:nvGraphicFramePr>
          <p:cNvPr id="4101" name="Object 8"/>
          <p:cNvGraphicFramePr>
            <a:graphicFrameLocks noChangeAspect="1"/>
          </p:cNvGraphicFramePr>
          <p:nvPr>
            <p:ph sz="quarter" idx="4"/>
          </p:nvPr>
        </p:nvGraphicFramePr>
        <p:xfrm>
          <a:off x="395288" y="2565400"/>
          <a:ext cx="2159000" cy="1439863"/>
        </p:xfrm>
        <a:graphic>
          <a:graphicData uri="http://schemas.openxmlformats.org/presentationml/2006/ole">
            <p:oleObj spid="_x0000_s4101" name="Diagram" r:id="rId7" imgW="6096000" imgH="4067251" progId="MSGraph.Chart.8">
              <p:embed followColorScheme="full"/>
            </p:oleObj>
          </a:graphicData>
        </a:graphic>
      </p:graphicFrame>
      <p:sp>
        <p:nvSpPr>
          <p:cNvPr id="4108" name="Text Box 7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4102" name="Object 9"/>
          <p:cNvGraphicFramePr>
            <a:graphicFrameLocks noChangeAspect="1"/>
          </p:cNvGraphicFramePr>
          <p:nvPr/>
        </p:nvGraphicFramePr>
        <p:xfrm>
          <a:off x="2830513" y="2491274"/>
          <a:ext cx="2441575" cy="1682750"/>
        </p:xfrm>
        <a:graphic>
          <a:graphicData uri="http://schemas.openxmlformats.org/presentationml/2006/ole">
            <p:oleObj spid="_x0000_s4102" name="Worksheet" r:id="rId8" imgW="2447841" imgH="1685941" progId="Excel.Sheet.8">
              <p:embed/>
            </p:oleObj>
          </a:graphicData>
        </a:graphic>
      </p:graphicFrame>
      <p:graphicFrame>
        <p:nvGraphicFramePr>
          <p:cNvPr id="4103" name="Object 10"/>
          <p:cNvGraphicFramePr>
            <a:graphicFrameLocks noChangeAspect="1"/>
          </p:cNvGraphicFramePr>
          <p:nvPr/>
        </p:nvGraphicFramePr>
        <p:xfrm>
          <a:off x="4983630" y="779463"/>
          <a:ext cx="3351213" cy="1903412"/>
        </p:xfrm>
        <a:graphic>
          <a:graphicData uri="http://schemas.openxmlformats.org/presentationml/2006/ole">
            <p:oleObj spid="_x0000_s4103" name="Worksheet" r:id="rId9" imgW="3514641" imgH="1990707" progId="Excel.Sheet.8">
              <p:embed/>
            </p:oleObj>
          </a:graphicData>
        </a:graphic>
      </p:graphicFrame>
      <p:graphicFrame>
        <p:nvGraphicFramePr>
          <p:cNvPr id="4104" name="Object 11"/>
          <p:cNvGraphicFramePr>
            <a:graphicFrameLocks noChangeAspect="1"/>
          </p:cNvGraphicFramePr>
          <p:nvPr/>
        </p:nvGraphicFramePr>
        <p:xfrm>
          <a:off x="468313" y="4219575"/>
          <a:ext cx="2159000" cy="1439863"/>
        </p:xfrm>
        <a:graphic>
          <a:graphicData uri="http://schemas.openxmlformats.org/presentationml/2006/ole">
            <p:oleObj spid="_x0000_s4104" name="Diagram" r:id="rId10" imgW="6096000" imgH="4067251" progId="MSGraph.Chart.8">
              <p:embed followColorScheme="full"/>
            </p:oleObj>
          </a:graphicData>
        </a:graphic>
      </p:graphicFrame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1412875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Magyar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2636838"/>
            <a:ext cx="4587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Történelem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0" y="4149725"/>
            <a:ext cx="45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Matematika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8101013" y="1412875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80817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79263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75490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8101013" y="2852738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77532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75417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72256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8101013" y="4581525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77267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76423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73738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graphicFrame>
        <p:nvGraphicFramePr>
          <p:cNvPr id="4105" name="Object 32"/>
          <p:cNvGraphicFramePr>
            <a:graphicFrameLocks noChangeAspect="1"/>
          </p:cNvGraphicFramePr>
          <p:nvPr/>
        </p:nvGraphicFramePr>
        <p:xfrm>
          <a:off x="2850590" y="4106844"/>
          <a:ext cx="2451100" cy="1685925"/>
        </p:xfrm>
        <a:graphic>
          <a:graphicData uri="http://schemas.openxmlformats.org/presentationml/2006/ole">
            <p:oleObj spid="_x0000_s4105" name="Worksheet" r:id="rId11" imgW="2447841" imgH="1685941" progId="Excel.Sheet.8">
              <p:embed/>
            </p:oleObj>
          </a:graphicData>
        </a:graphic>
      </p:graphicFrame>
      <p:graphicFrame>
        <p:nvGraphicFramePr>
          <p:cNvPr id="4106" name="Object 33"/>
          <p:cNvGraphicFramePr>
            <a:graphicFrameLocks noChangeAspect="1"/>
          </p:cNvGraphicFramePr>
          <p:nvPr/>
        </p:nvGraphicFramePr>
        <p:xfrm>
          <a:off x="4849290" y="3933825"/>
          <a:ext cx="3736975" cy="1924050"/>
        </p:xfrm>
        <a:graphic>
          <a:graphicData uri="http://schemas.openxmlformats.org/presentationml/2006/ole">
            <p:oleObj spid="_x0000_s4106" name="Worksheet" r:id="rId12" imgW="4257759" imgH="219064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010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557338"/>
            <a:ext cx="1152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j01208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565400"/>
            <a:ext cx="1079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6013" y="404813"/>
            <a:ext cx="66246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/>
              <a:t>A vizsgaszervezés néhány számadata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388" y="2205038"/>
            <a:ext cx="3168650" cy="8334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Vizsgatárgyak</a:t>
            </a: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rgbClr val="FF0000"/>
                </a:solidFill>
              </a:rPr>
              <a:t>(az idegen nyelvűekkel együtt)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48064" y="1844824"/>
            <a:ext cx="3355975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rgbClr val="FF0000"/>
                </a:solidFill>
              </a:rPr>
              <a:t>Középszint:</a:t>
            </a:r>
            <a:r>
              <a:rPr lang="hu-HU" sz="1200" dirty="0" smtClean="0">
                <a:solidFill>
                  <a:srgbClr val="FF0000"/>
                </a:solidFill>
              </a:rPr>
              <a:t> 191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181</a:t>
            </a:r>
            <a:r>
              <a:rPr lang="hu-HU" sz="1600" dirty="0" smtClean="0">
                <a:solidFill>
                  <a:srgbClr val="FF0000"/>
                </a:solidFill>
              </a:rPr>
              <a:t> 182 </a:t>
            </a:r>
            <a:r>
              <a:rPr lang="hu-HU" dirty="0" smtClean="0">
                <a:solidFill>
                  <a:srgbClr val="FF0000"/>
                </a:solidFill>
              </a:rPr>
              <a:t>154 </a:t>
            </a:r>
            <a:r>
              <a:rPr lang="hu-HU" sz="2000" b="1" dirty="0" smtClean="0">
                <a:solidFill>
                  <a:srgbClr val="FF0000"/>
                </a:solidFill>
              </a:rPr>
              <a:t>157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04457" y="2890838"/>
            <a:ext cx="3355975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rgbClr val="FF0000"/>
                </a:solidFill>
              </a:rPr>
              <a:t>Emelt szint: </a:t>
            </a:r>
            <a:r>
              <a:rPr lang="hu-HU" sz="1200" dirty="0" smtClean="0">
                <a:solidFill>
                  <a:srgbClr val="FF0000"/>
                </a:solidFill>
              </a:rPr>
              <a:t>57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 65   </a:t>
            </a:r>
            <a:r>
              <a:rPr lang="hu-HU" sz="1600" dirty="0" smtClean="0">
                <a:solidFill>
                  <a:srgbClr val="FF0000"/>
                </a:solidFill>
              </a:rPr>
              <a:t>73</a:t>
            </a:r>
            <a:r>
              <a:rPr lang="hu-HU" sz="2000" dirty="0" smtClean="0">
                <a:solidFill>
                  <a:srgbClr val="FF0000"/>
                </a:solidFill>
              </a:rPr>
              <a:t>  </a:t>
            </a:r>
            <a:r>
              <a:rPr lang="hu-HU" dirty="0" err="1" smtClean="0">
                <a:solidFill>
                  <a:srgbClr val="FF0000"/>
                </a:solidFill>
              </a:rPr>
              <a:t>73</a:t>
            </a:r>
            <a:r>
              <a:rPr lang="hu-HU" dirty="0" smtClean="0">
                <a:solidFill>
                  <a:srgbClr val="FF0000"/>
                </a:solidFill>
              </a:rPr>
              <a:t>  </a:t>
            </a:r>
            <a:r>
              <a:rPr lang="hu-HU" sz="2000" b="1" dirty="0" smtClean="0">
                <a:solidFill>
                  <a:srgbClr val="FF0000"/>
                </a:solidFill>
              </a:rPr>
              <a:t>77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511675"/>
            <a:ext cx="10541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611188" y="4365625"/>
            <a:ext cx="2447925" cy="831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Vizsgák idegen nyelven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4859338" y="3860800"/>
            <a:ext cx="3600450" cy="193899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rgbClr val="FF0000"/>
                </a:solidFill>
              </a:rPr>
              <a:t>Középszinten 19, emelt szinten 11 vizsgatárgyból </a:t>
            </a:r>
            <a:r>
              <a:rPr lang="hu-HU" sz="1600" b="1" dirty="0">
                <a:solidFill>
                  <a:srgbClr val="FF0000"/>
                </a:solidFill>
              </a:rPr>
              <a:t>jelentkeztek idegen nyelven is</a:t>
            </a: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rgbClr val="FF0000"/>
                </a:solidFill>
              </a:rPr>
              <a:t>pl.: </a:t>
            </a:r>
            <a:r>
              <a:rPr lang="hu-HU" sz="1600" b="1" dirty="0" smtClean="0">
                <a:solidFill>
                  <a:srgbClr val="FF0000"/>
                </a:solidFill>
              </a:rPr>
              <a:t>középszinten matematika 10, </a:t>
            </a:r>
            <a:r>
              <a:rPr lang="hu-HU" sz="1600" b="1" dirty="0">
                <a:solidFill>
                  <a:srgbClr val="FF0000"/>
                </a:solidFill>
              </a:rPr>
              <a:t>történelem </a:t>
            </a:r>
            <a:r>
              <a:rPr lang="hu-HU" sz="1600" b="1" dirty="0" smtClean="0">
                <a:solidFill>
                  <a:srgbClr val="FF0000"/>
                </a:solidFill>
              </a:rPr>
              <a:t>9, </a:t>
            </a:r>
            <a:r>
              <a:rPr lang="hu-HU" sz="1600" b="1" dirty="0">
                <a:solidFill>
                  <a:srgbClr val="FF0000"/>
                </a:solidFill>
              </a:rPr>
              <a:t>földrajz </a:t>
            </a:r>
            <a:r>
              <a:rPr lang="hu-HU" sz="1600" b="1" dirty="0" smtClean="0">
                <a:solidFill>
                  <a:srgbClr val="FF0000"/>
                </a:solidFill>
              </a:rPr>
              <a:t>6, </a:t>
            </a:r>
            <a:r>
              <a:rPr lang="hu-HU" sz="1600" b="1" dirty="0">
                <a:solidFill>
                  <a:srgbClr val="FF0000"/>
                </a:solidFill>
              </a:rPr>
              <a:t>informatika </a:t>
            </a:r>
            <a:r>
              <a:rPr lang="hu-HU" sz="1600" b="1" dirty="0" smtClean="0">
                <a:solidFill>
                  <a:srgbClr val="FF0000"/>
                </a:solidFill>
              </a:rPr>
              <a:t>6, </a:t>
            </a:r>
            <a:r>
              <a:rPr lang="hu-HU" sz="1600" b="1" dirty="0">
                <a:solidFill>
                  <a:srgbClr val="FF0000"/>
                </a:solidFill>
              </a:rPr>
              <a:t>testnevelés </a:t>
            </a:r>
            <a:r>
              <a:rPr lang="hu-HU" sz="1600" b="1" dirty="0" smtClean="0">
                <a:solidFill>
                  <a:srgbClr val="FF0000"/>
                </a:solidFill>
              </a:rPr>
              <a:t>5, </a:t>
            </a:r>
            <a:br>
              <a:rPr lang="hu-HU" sz="1600" b="1" dirty="0" smtClean="0">
                <a:solidFill>
                  <a:srgbClr val="FF0000"/>
                </a:solidFill>
              </a:rPr>
            </a:br>
            <a:r>
              <a:rPr lang="hu-HU" sz="1600" b="1" dirty="0" smtClean="0">
                <a:solidFill>
                  <a:srgbClr val="FF0000"/>
                </a:solidFill>
              </a:rPr>
              <a:t>fizika 5, biológia 3 idegen </a:t>
            </a:r>
            <a:r>
              <a:rPr lang="hu-HU" sz="1600" b="1" dirty="0">
                <a:solidFill>
                  <a:srgbClr val="FF0000"/>
                </a:solidFill>
              </a:rPr>
              <a:t>nyelven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987824" y="4221089"/>
          <a:ext cx="2451663" cy="1512168"/>
        </p:xfrm>
        <a:graphic>
          <a:graphicData uri="http://schemas.openxmlformats.org/presentationml/2006/ole">
            <p:oleObj spid="_x0000_s5122" name="Worksheet" r:id="rId4" imgW="2447841" imgH="1504918" progId="Excel.Sheet.8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944813" y="982663"/>
          <a:ext cx="2387600" cy="1508125"/>
        </p:xfrm>
        <a:graphic>
          <a:graphicData uri="http://schemas.openxmlformats.org/presentationml/2006/ole">
            <p:oleObj spid="_x0000_s5123" name="Worksheet" r:id="rId5" imgW="2457551" imgH="1552471" progId="Excel.Sheet.8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95536" y="980728"/>
          <a:ext cx="2197100" cy="1465263"/>
        </p:xfrm>
        <a:graphic>
          <a:graphicData uri="http://schemas.openxmlformats.org/presentationml/2006/ole">
            <p:oleObj spid="_x0000_s5124" name="Diagram" r:id="rId6" imgW="6096000" imgH="4067251" progId="MSGraph.Chart.8">
              <p:embed followColorScheme="full"/>
            </p:oleObj>
          </a:graphicData>
        </a:graphic>
      </p:graphicFrame>
      <p:graphicFrame>
        <p:nvGraphicFramePr>
          <p:cNvPr id="512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86594" y="609059"/>
          <a:ext cx="3144619" cy="2027853"/>
        </p:xfrm>
        <a:graphic>
          <a:graphicData uri="http://schemas.openxmlformats.org/presentationml/2006/ole">
            <p:oleObj spid="_x0000_s5125" name="Worksheet" r:id="rId7" imgW="3648159" imgH="2352752" progId="Excel.Sheet.8">
              <p:embed/>
            </p:oleObj>
          </a:graphicData>
        </a:graphic>
      </p:graphicFrame>
      <p:graphicFrame>
        <p:nvGraphicFramePr>
          <p:cNvPr id="5126" name="Object 7"/>
          <p:cNvGraphicFramePr>
            <a:graphicFrameLocks noChangeAspect="1"/>
          </p:cNvGraphicFramePr>
          <p:nvPr>
            <p:ph sz="quarter" idx="4"/>
          </p:nvPr>
        </p:nvGraphicFramePr>
        <p:xfrm>
          <a:off x="395288" y="2565400"/>
          <a:ext cx="2159000" cy="1439863"/>
        </p:xfrm>
        <a:graphic>
          <a:graphicData uri="http://schemas.openxmlformats.org/presentationml/2006/ole">
            <p:oleObj spid="_x0000_s5126" name="Diagram" r:id="rId8" imgW="6096000" imgH="4067251" progId="MSGraph.Chart.8">
              <p:embed followColorScheme="full"/>
            </p:oleObj>
          </a:graphicData>
        </a:graphic>
      </p:graphicFrame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5127" name="Object 8"/>
          <p:cNvGraphicFramePr>
            <a:graphicFrameLocks noChangeAspect="1"/>
          </p:cNvGraphicFramePr>
          <p:nvPr/>
        </p:nvGraphicFramePr>
        <p:xfrm>
          <a:off x="1613459" y="2527300"/>
          <a:ext cx="4873385" cy="1621780"/>
        </p:xfrm>
        <a:graphic>
          <a:graphicData uri="http://schemas.openxmlformats.org/presentationml/2006/ole">
            <p:oleObj spid="_x0000_s5127" name="Worksheet" r:id="rId9" imgW="4295792" imgH="1323896" progId="Excel.Sheet.8">
              <p:embed/>
            </p:oleObj>
          </a:graphicData>
        </a:graphic>
      </p:graphicFrame>
      <p:graphicFrame>
        <p:nvGraphicFramePr>
          <p:cNvPr id="5128" name="Object 9"/>
          <p:cNvGraphicFramePr>
            <a:graphicFrameLocks noChangeAspect="1"/>
          </p:cNvGraphicFramePr>
          <p:nvPr/>
        </p:nvGraphicFramePr>
        <p:xfrm>
          <a:off x="5085026" y="2129513"/>
          <a:ext cx="3657637" cy="2091576"/>
        </p:xfrm>
        <a:graphic>
          <a:graphicData uri="http://schemas.openxmlformats.org/presentationml/2006/ole">
            <p:oleObj spid="_x0000_s5128" name="Worksheet" r:id="rId10" imgW="4305233" imgH="2457583" progId="Excel.Sheet.8">
              <p:embed/>
            </p:oleObj>
          </a:graphicData>
        </a:graphic>
      </p:graphicFrame>
      <p:graphicFrame>
        <p:nvGraphicFramePr>
          <p:cNvPr id="5129" name="Object 10"/>
          <p:cNvGraphicFramePr>
            <a:graphicFrameLocks noChangeAspect="1"/>
          </p:cNvGraphicFramePr>
          <p:nvPr/>
        </p:nvGraphicFramePr>
        <p:xfrm>
          <a:off x="468313" y="4221163"/>
          <a:ext cx="2159000" cy="1439862"/>
        </p:xfrm>
        <a:graphic>
          <a:graphicData uri="http://schemas.openxmlformats.org/presentationml/2006/ole">
            <p:oleObj spid="_x0000_s5129" name="Diagram" r:id="rId11" imgW="6096000" imgH="4067251" progId="MSGraph.Chart.8">
              <p:embed followColorScheme="full"/>
            </p:oleObj>
          </a:graphicData>
        </a:graphic>
      </p:graphicFrame>
      <p:graphicFrame>
        <p:nvGraphicFramePr>
          <p:cNvPr id="5130" name="Object 11"/>
          <p:cNvGraphicFramePr>
            <a:graphicFrameLocks noChangeAspect="1"/>
          </p:cNvGraphicFramePr>
          <p:nvPr/>
        </p:nvGraphicFramePr>
        <p:xfrm>
          <a:off x="4773687" y="3860800"/>
          <a:ext cx="4259262" cy="2041525"/>
        </p:xfrm>
        <a:graphic>
          <a:graphicData uri="http://schemas.openxmlformats.org/presentationml/2006/ole">
            <p:oleObj spid="_x0000_s5130" name="Worksheet" r:id="rId12" imgW="4295792" imgH="2057442" progId="Excel.Sheet.8">
              <p:embed/>
            </p:oleObj>
          </a:graphicData>
        </a:graphic>
      </p:graphicFrame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0" y="1268760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Angol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0" y="2852936"/>
            <a:ext cx="458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Német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0" y="4293096"/>
            <a:ext cx="45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Informatika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8316913" y="126841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</a:rPr>
              <a:t>52264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52349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52487</a:t>
            </a:r>
            <a:r>
              <a:rPr lang="hu-HU" sz="1400" dirty="0" smtClean="0">
                <a:solidFill>
                  <a:srgbClr val="0000FF"/>
                </a:solidFill>
              </a:rPr>
              <a:t> </a:t>
            </a:r>
            <a:endParaRPr lang="hu-HU" sz="1400" b="1" dirty="0">
              <a:solidFill>
                <a:srgbClr val="0000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8316913" y="2924944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</a:rPr>
              <a:t>19466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19040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17920</a:t>
            </a:r>
            <a:r>
              <a:rPr lang="hu-HU" sz="14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hu-HU" sz="1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8316913" y="465296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</a:rPr>
              <a:t>22322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20433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20343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187450" y="333375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A középszintű </a:t>
            </a:r>
            <a:r>
              <a:rPr lang="hu-HU" b="1" dirty="0">
                <a:latin typeface="Arial" pitchFamily="34" charset="0"/>
                <a:cs typeface="+mn-cs"/>
              </a:rPr>
              <a:t>vizsgaeredmények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</a:br>
            <a:r>
              <a:rPr lang="hu-HU" b="1" dirty="0">
                <a:solidFill>
                  <a:srgbClr val="00FFFF"/>
                </a:solidFill>
                <a:latin typeface="Arial" pitchFamily="34" charset="0"/>
                <a:cs typeface="+mn-cs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itchFamily="34" charset="0"/>
                <a:cs typeface="+mn-cs"/>
              </a:rPr>
              <a:t>2011.</a:t>
            </a:r>
            <a:r>
              <a:rPr lang="hu-HU" b="1" dirty="0" smtClean="0">
                <a:solidFill>
                  <a:schemeClr val="tx2"/>
                </a:solidFill>
                <a:latin typeface="Arial" pitchFamily="34" charset="0"/>
                <a:cs typeface="+mn-cs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2012.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2013.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2014.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2015.</a:t>
            </a:r>
            <a:endParaRPr lang="hu-HU" b="1" dirty="0">
              <a:solidFill>
                <a:srgbClr val="0000FF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151530" y="4149725"/>
          <a:ext cx="3745086" cy="1860922"/>
        </p:xfrm>
        <a:graphic>
          <a:graphicData uri="http://schemas.openxmlformats.org/presentationml/2006/ole">
            <p:oleObj spid="_x0000_s6146" name="Worksheet" r:id="rId4" imgW="3657600" imgH="1819141" progId="Excel.Sheet.8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628900" y="956758"/>
          <a:ext cx="2798763" cy="1728788"/>
        </p:xfrm>
        <a:graphic>
          <a:graphicData uri="http://schemas.openxmlformats.org/presentationml/2006/ole">
            <p:oleObj spid="_x0000_s6147" name="Worksheet" r:id="rId5" imgW="2466992" imgH="1524101" progId="Excel.Sheet.8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68313" y="1125538"/>
          <a:ext cx="2197100" cy="1463675"/>
        </p:xfrm>
        <a:graphic>
          <a:graphicData uri="http://schemas.openxmlformats.org/presentationml/2006/ole">
            <p:oleObj spid="_x0000_s6148" name="Diagram" r:id="rId6" imgW="6096000" imgH="4067251" progId="MSGraph.Chart.8">
              <p:embed followColorScheme="full"/>
            </p:oleObj>
          </a:graphicData>
        </a:graphic>
      </p:graphicFrame>
      <p:graphicFrame>
        <p:nvGraphicFramePr>
          <p:cNvPr id="614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3038" y="779463"/>
          <a:ext cx="3162300" cy="1930400"/>
        </p:xfrm>
        <a:graphic>
          <a:graphicData uri="http://schemas.openxmlformats.org/presentationml/2006/ole">
            <p:oleObj spid="_x0000_s6149" name="Worksheet" r:id="rId7" imgW="3667041" imgH="2238465" progId="Excel.Sheet.8">
              <p:embed/>
            </p:oleObj>
          </a:graphicData>
        </a:graphic>
      </p:graphicFrame>
      <p:graphicFrame>
        <p:nvGraphicFramePr>
          <p:cNvPr id="6150" name="Object 7"/>
          <p:cNvGraphicFramePr>
            <a:graphicFrameLocks noChangeAspect="1"/>
          </p:cNvGraphicFramePr>
          <p:nvPr>
            <p:ph sz="quarter" idx="4"/>
          </p:nvPr>
        </p:nvGraphicFramePr>
        <p:xfrm>
          <a:off x="445528" y="2678131"/>
          <a:ext cx="2159000" cy="1439863"/>
        </p:xfrm>
        <a:graphic>
          <a:graphicData uri="http://schemas.openxmlformats.org/presentationml/2006/ole">
            <p:oleObj spid="_x0000_s6150" name="Diagram" r:id="rId8" imgW="6096000" imgH="4067251" progId="MSGraph.Chart.8">
              <p:embed followColorScheme="full"/>
            </p:oleObj>
          </a:graphicData>
        </a:graphic>
      </p:graphicFrame>
      <p:sp>
        <p:nvSpPr>
          <p:cNvPr id="6155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6151" name="Object 8"/>
          <p:cNvGraphicFramePr>
            <a:graphicFrameLocks noChangeAspect="1"/>
          </p:cNvGraphicFramePr>
          <p:nvPr/>
        </p:nvGraphicFramePr>
        <p:xfrm>
          <a:off x="2771775" y="2492374"/>
          <a:ext cx="2532163" cy="1872729"/>
        </p:xfrm>
        <a:graphic>
          <a:graphicData uri="http://schemas.openxmlformats.org/presentationml/2006/ole">
            <p:oleObj spid="_x0000_s6151" name="Worksheet" r:id="rId9" imgW="2438400" imgH="1800228" progId="Excel.Sheet.8">
              <p:embed/>
            </p:oleObj>
          </a:graphicData>
        </a:graphic>
      </p:graphicFrame>
      <p:graphicFrame>
        <p:nvGraphicFramePr>
          <p:cNvPr id="6152" name="Object 9"/>
          <p:cNvGraphicFramePr>
            <a:graphicFrameLocks noChangeAspect="1"/>
          </p:cNvGraphicFramePr>
          <p:nvPr/>
        </p:nvGraphicFramePr>
        <p:xfrm>
          <a:off x="4929674" y="2276475"/>
          <a:ext cx="3875087" cy="1960563"/>
        </p:xfrm>
        <a:graphic>
          <a:graphicData uri="http://schemas.openxmlformats.org/presentationml/2006/ole">
            <p:oleObj spid="_x0000_s6152" name="Worksheet" r:id="rId10" imgW="4295792" imgH="2171730" progId="Excel.Sheet.8">
              <p:embed/>
            </p:oleObj>
          </a:graphicData>
        </a:graphic>
      </p:graphicFrame>
      <p:graphicFrame>
        <p:nvGraphicFramePr>
          <p:cNvPr id="6153" name="Object 10"/>
          <p:cNvGraphicFramePr>
            <a:graphicFrameLocks noChangeAspect="1"/>
          </p:cNvGraphicFramePr>
          <p:nvPr/>
        </p:nvGraphicFramePr>
        <p:xfrm>
          <a:off x="468313" y="4437063"/>
          <a:ext cx="2159000" cy="1439862"/>
        </p:xfrm>
        <a:graphic>
          <a:graphicData uri="http://schemas.openxmlformats.org/presentationml/2006/ole">
            <p:oleObj spid="_x0000_s6153" name="Diagram" r:id="rId11" imgW="6096000" imgH="4067251" progId="MSGraph.Chart.8">
              <p:embed followColorScheme="full"/>
            </p:oleObj>
          </a:graphicData>
        </a:graphic>
      </p:graphicFrame>
      <p:graphicFrame>
        <p:nvGraphicFramePr>
          <p:cNvPr id="6154" name="Object 11"/>
          <p:cNvGraphicFramePr>
            <a:graphicFrameLocks noChangeAspect="1"/>
          </p:cNvGraphicFramePr>
          <p:nvPr/>
        </p:nvGraphicFramePr>
        <p:xfrm>
          <a:off x="4975748" y="4005263"/>
          <a:ext cx="3803650" cy="1965325"/>
        </p:xfrm>
        <a:graphic>
          <a:graphicData uri="http://schemas.openxmlformats.org/presentationml/2006/ole">
            <p:oleObj spid="_x0000_s6154" name="Worksheet" r:id="rId12" imgW="4257759" imgH="2200369" progId="Excel.Sheet.8">
              <p:embed/>
            </p:oleObj>
          </a:graphicData>
        </a:graphic>
      </p:graphicFrame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0" y="1340768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Biológia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0" y="3068960"/>
            <a:ext cx="458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Fizika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4725144"/>
            <a:ext cx="4587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Kémia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8172400" y="1412776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 9056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8393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8633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8244409" y="3068961"/>
            <a:ext cx="899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3790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3343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3427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8316913" y="4725144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1234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   </a:t>
            </a: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774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  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746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116013" y="476250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A középszintű </a:t>
            </a:r>
            <a:r>
              <a:rPr lang="hu-HU" b="1" dirty="0">
                <a:latin typeface="Arial" pitchFamily="34" charset="0"/>
                <a:cs typeface="+mn-cs"/>
              </a:rPr>
              <a:t>vizsgaeredmények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</a:br>
            <a:r>
              <a:rPr lang="hu-HU" b="1" dirty="0">
                <a:solidFill>
                  <a:srgbClr val="00FFFF"/>
                </a:solidFill>
                <a:latin typeface="Arial" pitchFamily="34" charset="0"/>
                <a:cs typeface="+mn-cs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itchFamily="34" charset="0"/>
                <a:cs typeface="+mn-cs"/>
              </a:rPr>
              <a:t>2011.</a:t>
            </a:r>
            <a:r>
              <a:rPr lang="hu-HU" b="1" dirty="0" smtClean="0">
                <a:solidFill>
                  <a:schemeClr val="tx2"/>
                </a:solidFill>
                <a:latin typeface="Arial" pitchFamily="34" charset="0"/>
                <a:cs typeface="+mn-cs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2012.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2013.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2014.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2015.</a:t>
            </a:r>
            <a:endParaRPr lang="hu-HU" b="1" dirty="0">
              <a:solidFill>
                <a:srgbClr val="0000FF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97887" cy="922338"/>
          </a:xfrm>
        </p:spPr>
        <p:txBody>
          <a:bodyPr/>
          <a:lstStyle/>
          <a:p>
            <a:pPr eaLnBrk="1" hangingPunct="1"/>
            <a:r>
              <a:rPr lang="hu-HU" sz="2000" dirty="0" smtClean="0"/>
              <a:t>Az egyes vizsgázói rétegek átlageredményeinek összehasonlítása %-ban, középszinten  </a:t>
            </a:r>
            <a:r>
              <a:rPr lang="hu-HU" sz="1200" dirty="0" smtClean="0"/>
              <a:t>2013. </a:t>
            </a:r>
            <a:r>
              <a:rPr lang="hu-HU" sz="1800" dirty="0" smtClean="0"/>
              <a:t>- </a:t>
            </a:r>
            <a:r>
              <a:rPr lang="hu-HU" sz="1400" dirty="0" smtClean="0"/>
              <a:t>2014. – </a:t>
            </a:r>
            <a:r>
              <a:rPr lang="hu-HU" sz="1600" b="1" dirty="0" smtClean="0"/>
              <a:t>2015</a:t>
            </a:r>
            <a:r>
              <a:rPr lang="hu-HU" sz="1800" b="1" dirty="0" smtClean="0"/>
              <a:t>.</a:t>
            </a:r>
            <a:endParaRPr lang="hu-HU" sz="1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53703" name="Group 103"/>
          <p:cNvGraphicFramePr>
            <a:graphicFrameLocks noGrp="1"/>
          </p:cNvGraphicFramePr>
          <p:nvPr>
            <p:ph sz="half" idx="1"/>
          </p:nvPr>
        </p:nvGraphicFramePr>
        <p:xfrm>
          <a:off x="439962" y="849994"/>
          <a:ext cx="8280598" cy="5234780"/>
        </p:xfrm>
        <a:graphic>
          <a:graphicData uri="http://schemas.openxmlformats.org/drawingml/2006/table">
            <a:tbl>
              <a:tblPr/>
              <a:tblGrid>
                <a:gridCol w="1223814"/>
                <a:gridCol w="1224136"/>
                <a:gridCol w="1296144"/>
                <a:gridCol w="1468064"/>
                <a:gridCol w="1556272"/>
                <a:gridCol w="1512168"/>
              </a:tblGrid>
              <a:tr h="288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Vizsgatárgy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Összes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Gimnázium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Szakközép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Felnőttoktatás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Tanulói </a:t>
                      </a:r>
                      <a:r>
                        <a:rPr lang="hu-HU" sz="12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jv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. kívül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0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Magyar nyelv és irodalom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57,50 60,98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58,09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67,86 71,28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68,58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50,41 53,55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49,90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46,16 49,40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45,28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52,66 55,81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56,24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0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Történelem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55,98 57,24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57,59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65,14 66,47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66,91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49,56 50,35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50,51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48,29 49,41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47,96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60,37 59,93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60,51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5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Matematika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47,59 46,36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45,63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57,77 55,77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55,11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41,61 40,60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38,88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34,30 33,61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33,11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46,99 43,80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43,96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Angol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58,01 60,42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61,35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70,96 73,28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74,06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51,25 53,45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52,</a:t>
                      </a:r>
                      <a:r>
                        <a:rPr lang="hu-HU" sz="14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52</a:t>
                      </a:r>
                      <a:endParaRPr lang="hu-HU" sz="1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40,58 41,81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42,37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51,72 53,92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58,17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57,66 56,13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72,97 69,58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 49,29 47,59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46,80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40,68 41,79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39,43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50,20 46,56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52,09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0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Fizika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69,52 68,59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67,14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76,30 74,46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72,</a:t>
                      </a:r>
                      <a:r>
                        <a:rPr lang="hu-HU" sz="14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72</a:t>
                      </a:r>
                      <a:endParaRPr lang="hu-HU" sz="14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58,05 57,90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56,77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57,24 51,31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48,68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70,11 68,36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66,69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2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Kémia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67,28 61,06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64,95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73,35 64,97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69,73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59,42 56,04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58,14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48,91 40,86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56,79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66,00 61,45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64,34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0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Biológia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67,30 57,85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57,97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73,48 64,77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64,08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62,94 51,33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51,85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62,31 51,83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51,80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76,29 67,91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68,28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Informatika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</a:t>
                      </a:r>
                      <a:r>
                        <a:rPr lang="hu-HU" sz="12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 54,35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62,77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67,51 63,12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71,56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53,50 </a:t>
                      </a:r>
                      <a:r>
                        <a:rPr lang="hu-HU" sz="12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,61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57,63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42,18 40,81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49,28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65,58 61,80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68,73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7970" name="Text Box 3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351837" cy="993775"/>
          </a:xfrm>
        </p:spPr>
        <p:txBody>
          <a:bodyPr/>
          <a:lstStyle/>
          <a:p>
            <a:pPr eaLnBrk="1" hangingPunct="1"/>
            <a:r>
              <a:rPr lang="hu-HU" sz="2000" dirty="0" smtClean="0"/>
              <a:t>Az egyes vizsgázói rétegek átlageredményeinek összehasonlítása </a:t>
            </a:r>
            <a:br>
              <a:rPr lang="hu-HU" sz="2000" dirty="0" smtClean="0"/>
            </a:br>
            <a:r>
              <a:rPr lang="hu-HU" sz="2000" dirty="0" smtClean="0"/>
              <a:t>%-ban, emelt szinten </a:t>
            </a:r>
            <a:r>
              <a:rPr lang="hu-HU" sz="1200" dirty="0" smtClean="0"/>
              <a:t>2013. – 2014</a:t>
            </a:r>
            <a:r>
              <a:rPr lang="hu-HU" sz="1400" dirty="0" smtClean="0"/>
              <a:t>. – </a:t>
            </a:r>
            <a:r>
              <a:rPr lang="hu-HU" sz="1400" b="1" dirty="0" smtClean="0"/>
              <a:t>2015.</a:t>
            </a:r>
            <a:endParaRPr lang="hu-HU" sz="1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27251" name="Group 275"/>
          <p:cNvGraphicFramePr>
            <a:graphicFrameLocks noGrp="1"/>
          </p:cNvGraphicFramePr>
          <p:nvPr>
            <p:ph sz="half" idx="1"/>
          </p:nvPr>
        </p:nvGraphicFramePr>
        <p:xfrm>
          <a:off x="251520" y="836712"/>
          <a:ext cx="8614742" cy="5194436"/>
        </p:xfrm>
        <a:graphic>
          <a:graphicData uri="http://schemas.openxmlformats.org/drawingml/2006/table">
            <a:tbl>
              <a:tblPr/>
              <a:tblGrid>
                <a:gridCol w="1177407"/>
                <a:gridCol w="1472739"/>
                <a:gridCol w="1472739"/>
                <a:gridCol w="1472739"/>
                <a:gridCol w="1472739"/>
                <a:gridCol w="1546379"/>
              </a:tblGrid>
              <a:tr h="34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Vizsgatárgy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Összes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Gimnázium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Szakközép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Felnőttoktatás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Tanulói </a:t>
                      </a: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jv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. kívül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6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61,93 61,48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65,03 64,03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53,63 54,99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54,85 48,29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47,58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53,86 55,81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67,95 61,66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70,51 64,86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62,87 55,57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56,91 51,20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52,47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58,96 52,34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61,88 70,73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63,88 73,17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53,19 61,53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42,40 56,24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48,12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46,43 55,80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71,28 64,61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73,10 66,21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67,70 61,18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59,58 59,08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69,64 62,58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67,25 71,57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69,55 72,91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75,02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63,44 68,78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63,00 65,83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72,00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 64,29 72,28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2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65,35 69,35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67,97 71,74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54,47 64,32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51,86 47,00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56,27 56,64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60,20 60,85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62,41 63,23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53,00 62,66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61,17 60,22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54,84 53,88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65,17 60,78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66,46 62,41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49,86 49,54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55,17 47,33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63,96  57,20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67,47 60,45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70,96 63,92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66,80 59,00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54,79 48,07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48,44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59,71 55,83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8994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0"/>
            <a:ext cx="8640763" cy="863600"/>
          </a:xfrm>
        </p:spPr>
        <p:txBody>
          <a:bodyPr/>
          <a:lstStyle/>
          <a:p>
            <a:pPr eaLnBrk="1" hangingPunct="1">
              <a:defRPr/>
            </a:pPr>
            <a:r>
              <a:rPr lang="hu-HU" sz="1600" b="1" dirty="0" smtClean="0"/>
              <a:t>A gimnáziumi és a szakközépiskolai tanulók középszintű </a:t>
            </a:r>
            <a:br>
              <a:rPr lang="hu-HU" sz="1600" b="1" dirty="0" smtClean="0"/>
            </a:br>
            <a:r>
              <a:rPr lang="hu-HU" sz="1600" b="1" dirty="0" smtClean="0"/>
              <a:t>eredményeinek  összehasonlítása </a:t>
            </a:r>
            <a:r>
              <a:rPr lang="hu-HU" sz="1800" b="1" dirty="0" smtClean="0">
                <a:solidFill>
                  <a:srgbClr val="33CC33"/>
                </a:solidFill>
              </a:rPr>
              <a:t>2013.</a:t>
            </a:r>
            <a:r>
              <a:rPr lang="hu-HU" sz="1800" b="1" dirty="0" smtClean="0">
                <a:solidFill>
                  <a:schemeClr val="tx1"/>
                </a:solidFill>
              </a:rPr>
              <a:t> – </a:t>
            </a:r>
            <a:r>
              <a:rPr lang="hu-HU" sz="1800" b="1" dirty="0" smtClean="0">
                <a:solidFill>
                  <a:srgbClr val="0000FF"/>
                </a:solidFill>
              </a:rPr>
              <a:t>2014. -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2015</a:t>
            </a:r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hu-HU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356100" y="2219325"/>
          <a:ext cx="4354513" cy="2133600"/>
        </p:xfrm>
        <a:graphic>
          <a:graphicData uri="http://schemas.openxmlformats.org/presentationml/2006/ole">
            <p:oleObj spid="_x0000_s7170" name="Worksheet" r:id="rId4" imgW="4257759" imgH="2086082" progId="Excel.Sheet.8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27584" y="4092575"/>
          <a:ext cx="4171454" cy="2358780"/>
        </p:xfrm>
        <a:graphic>
          <a:graphicData uri="http://schemas.openxmlformats.org/presentationml/2006/ole">
            <p:oleObj spid="_x0000_s7171" name="Worksheet" r:id="rId5" imgW="4295792" imgH="2428944" progId="Excel.Sheet.8">
              <p:embed/>
            </p:oleObj>
          </a:graphicData>
        </a:graphic>
      </p:graphicFrame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900113" y="2060575"/>
          <a:ext cx="4031927" cy="2378043"/>
        </p:xfrm>
        <a:graphic>
          <a:graphicData uri="http://schemas.openxmlformats.org/presentationml/2006/ole">
            <p:oleObj spid="_x0000_s7172" name="Worksheet" r:id="rId6" imgW="4276641" imgH="2524048" progId="Excel.Sheet.8">
              <p:embed/>
            </p:oleObj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4461472" y="4249560"/>
          <a:ext cx="4176464" cy="2081174"/>
        </p:xfrm>
        <a:graphic>
          <a:graphicData uri="http://schemas.openxmlformats.org/presentationml/2006/ole">
            <p:oleObj spid="_x0000_s7173" name="Worksheet" r:id="rId7" imgW="4276641" imgH="2133634" progId="Excel.Sheet.8">
              <p:embed/>
            </p:oleObj>
          </a:graphicData>
        </a:graphic>
      </p:graphicFrame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251520" y="1196752"/>
            <a:ext cx="4318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Mindenki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251520" y="2924944"/>
            <a:ext cx="431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Gimnázium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179388" y="4797425"/>
            <a:ext cx="800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Szakközép-</a:t>
            </a:r>
          </a:p>
          <a:p>
            <a:pPr algn="ctr">
              <a:spcBef>
                <a:spcPct val="50000"/>
              </a:spcBef>
            </a:pPr>
            <a:r>
              <a:rPr lang="hu-HU" sz="1600" b="1" dirty="0"/>
              <a:t>iskola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835150" y="8366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Történelem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156176" y="836712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Matematika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907704" y="2564904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32331 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32304</a:t>
            </a:r>
            <a:r>
              <a:rPr lang="hu-HU" sz="1400" b="1" dirty="0" smtClean="0"/>
              <a:t> –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31922</a:t>
            </a:r>
            <a:r>
              <a:rPr lang="hu-HU" sz="1400" dirty="0" smtClean="0"/>
              <a:t> </a:t>
            </a:r>
            <a:r>
              <a:rPr lang="hu-HU" sz="1400" b="1" dirty="0" smtClean="0">
                <a:cs typeface="+mn-cs"/>
              </a:rPr>
              <a:t> </a:t>
            </a:r>
            <a:endParaRPr lang="hu-HU" sz="1400" b="1" dirty="0">
              <a:cs typeface="+mn-cs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580112" y="2564904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32558</a:t>
            </a:r>
            <a:r>
              <a:rPr lang="hu-HU" sz="1400" b="1" dirty="0" smtClean="0">
                <a:solidFill>
                  <a:srgbClr val="33CC33"/>
                </a:solidFill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33CC33"/>
                </a:solidFill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</a:rPr>
              <a:t>32627</a:t>
            </a:r>
            <a:r>
              <a:rPr lang="hu-HU" sz="1400" b="1" dirty="0" smtClean="0"/>
              <a:t> –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32541</a:t>
            </a:r>
            <a:endParaRPr lang="hu-HU" sz="1400" b="1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908175" y="4437063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33813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32705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30587</a:t>
            </a:r>
            <a:r>
              <a:rPr lang="hu-HU" sz="1400" dirty="0" smtClean="0"/>
              <a:t>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867400" y="4437063"/>
            <a:ext cx="2305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32525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31661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29582</a:t>
            </a:r>
            <a:endParaRPr lang="hu-HU" sz="1400" b="1" dirty="0">
              <a:solidFill>
                <a:schemeClr val="bg1">
                  <a:lumMod val="65000"/>
                </a:schemeClr>
              </a:solidFill>
              <a:cs typeface="+mn-cs"/>
            </a:endParaRPr>
          </a:p>
        </p:txBody>
      </p:sp>
      <p:graphicFrame>
        <p:nvGraphicFramePr>
          <p:cNvPr id="7174" name="Object 30"/>
          <p:cNvGraphicFramePr>
            <a:graphicFrameLocks noChangeAspect="1"/>
          </p:cNvGraphicFramePr>
          <p:nvPr/>
        </p:nvGraphicFramePr>
        <p:xfrm>
          <a:off x="811213" y="355600"/>
          <a:ext cx="4271962" cy="2257425"/>
        </p:xfrm>
        <a:graphic>
          <a:graphicData uri="http://schemas.openxmlformats.org/presentationml/2006/ole">
            <p:oleObj spid="_x0000_s7174" name="Worksheet" r:id="rId8" imgW="4257759" imgH="2247921" progId="Excel.Sheet.8">
              <p:embed/>
            </p:oleObj>
          </a:graphicData>
        </a:graphic>
      </p:graphicFrame>
      <p:graphicFrame>
        <p:nvGraphicFramePr>
          <p:cNvPr id="7175" name="Object 33"/>
          <p:cNvGraphicFramePr>
            <a:graphicFrameLocks noGrp="1" noChangeAspect="1"/>
          </p:cNvGraphicFramePr>
          <p:nvPr/>
        </p:nvGraphicFramePr>
        <p:xfrm>
          <a:off x="4400083" y="495245"/>
          <a:ext cx="4305300" cy="2109787"/>
        </p:xfrm>
        <a:graphic>
          <a:graphicData uri="http://schemas.openxmlformats.org/presentationml/2006/ole">
            <p:oleObj spid="_x0000_s7175" name="Worksheet" r:id="rId9" imgW="4257759" imgH="208608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115888"/>
            <a:ext cx="8856662" cy="865187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 gimnáziumi és a szakközépiskolai tanulók középszintű </a:t>
            </a:r>
            <a:br>
              <a:rPr lang="hu-HU" sz="2000" b="1" dirty="0" smtClean="0"/>
            </a:br>
            <a:r>
              <a:rPr lang="hu-HU" sz="2000" b="1" dirty="0" smtClean="0"/>
              <a:t>eredményeinek összehasonlítása </a:t>
            </a:r>
            <a:r>
              <a:rPr lang="hu-HU" sz="2000" b="1" dirty="0" smtClean="0">
                <a:solidFill>
                  <a:srgbClr val="33CC33"/>
                </a:solidFill>
              </a:rPr>
              <a:t>2013.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</a:rPr>
              <a:t>2014.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</a:rPr>
              <a:t>2015.</a:t>
            </a:r>
            <a:endParaRPr lang="hu-HU" sz="2000" b="1" dirty="0" smtClean="0">
              <a:solidFill>
                <a:srgbClr val="33CC33"/>
              </a:solidFill>
            </a:endParaRPr>
          </a:p>
        </p:txBody>
      </p:sp>
      <p:graphicFrame>
        <p:nvGraphicFramePr>
          <p:cNvPr id="8194" name="Object 3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26514" y="577850"/>
          <a:ext cx="4200949" cy="2059062"/>
        </p:xfrm>
        <a:graphic>
          <a:graphicData uri="http://schemas.openxmlformats.org/presentationml/2006/ole">
            <p:oleObj spid="_x0000_s8194" name="Worksheet" r:id="rId4" imgW="4295792" imgH="2104994" progId="Excel.Sheet.8">
              <p:embed/>
            </p:oleObj>
          </a:graphicData>
        </a:graphic>
      </p:graphicFrame>
      <p:graphicFrame>
        <p:nvGraphicFramePr>
          <p:cNvPr id="819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37143" y="2314088"/>
          <a:ext cx="3895297" cy="2207448"/>
        </p:xfrm>
        <a:graphic>
          <a:graphicData uri="http://schemas.openxmlformats.org/presentationml/2006/ole">
            <p:oleObj spid="_x0000_s8195" name="Worksheet" r:id="rId5" imgW="4286351" imgH="2428944" progId="Excel.Sheet.8">
              <p:embed/>
            </p:oleObj>
          </a:graphicData>
        </a:graphic>
      </p:graphicFrame>
      <p:graphicFrame>
        <p:nvGraphicFramePr>
          <p:cNvPr id="819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9073" y="4055016"/>
          <a:ext cx="4256020" cy="2142103"/>
        </p:xfrm>
        <a:graphic>
          <a:graphicData uri="http://schemas.openxmlformats.org/presentationml/2006/ole">
            <p:oleObj spid="_x0000_s8196" name="Worksheet" r:id="rId6" imgW="4295792" imgH="2162273" progId="Excel.Sheet.8">
              <p:embed/>
            </p:oleObj>
          </a:graphicData>
        </a:graphic>
      </p:graphicFrame>
      <p:graphicFrame>
        <p:nvGraphicFramePr>
          <p:cNvPr id="8197" name="Object 3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716016" y="620688"/>
          <a:ext cx="3762375" cy="2095500"/>
        </p:xfrm>
        <a:graphic>
          <a:graphicData uri="http://schemas.openxmlformats.org/presentationml/2006/ole">
            <p:oleObj spid="_x0000_s8197" name="Worksheet" r:id="rId7" imgW="4257759" imgH="2371665" progId="Excel.Sheet.8">
              <p:embed/>
            </p:oleObj>
          </a:graphicData>
        </a:graphic>
      </p:graphicFrame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97227" y="2349500"/>
          <a:ext cx="3749181" cy="1949502"/>
        </p:xfrm>
        <a:graphic>
          <a:graphicData uri="http://schemas.openxmlformats.org/presentationml/2006/ole">
            <p:oleObj spid="_x0000_s8198" name="Worksheet" r:id="rId8" imgW="4295792" imgH="2428944" progId="Excel.Sheet.8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575537" y="4046557"/>
          <a:ext cx="4082127" cy="2262764"/>
        </p:xfrm>
        <a:graphic>
          <a:graphicData uri="http://schemas.openxmlformats.org/presentationml/2006/ole">
            <p:oleObj spid="_x0000_s8199" name="Worksheet" r:id="rId9" imgW="4276641" imgH="2362208" progId="Excel.Sheet.8">
              <p:embed/>
            </p:oleObj>
          </a:graphicData>
        </a:graphic>
      </p:graphicFrame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207963" y="1246114"/>
            <a:ext cx="43021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Mindenki</a:t>
            </a:r>
          </a:p>
        </p:txBody>
      </p:sp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179388" y="2913026"/>
            <a:ext cx="431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Gimnázium</a:t>
            </a: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119100" y="4581525"/>
            <a:ext cx="800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Szakközép-</a:t>
            </a:r>
          </a:p>
          <a:p>
            <a:pPr algn="ctr">
              <a:spcBef>
                <a:spcPct val="50000"/>
              </a:spcBef>
            </a:pPr>
            <a:r>
              <a:rPr lang="hu-HU" sz="1600" b="1" dirty="0"/>
              <a:t>iskola</a:t>
            </a: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2064051" y="8366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Magyar</a:t>
            </a:r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6084888" y="908050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Angol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1547813" y="2636838"/>
            <a:ext cx="215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35293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 35325 </a:t>
            </a:r>
            <a:r>
              <a:rPr lang="hu-HU" sz="1400" b="1" dirty="0" smtClean="0"/>
              <a:t>–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34858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5652120" y="2708920"/>
            <a:ext cx="2087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22066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0000FF"/>
                </a:solidFill>
              </a:rPr>
              <a:t> 22564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0000FF"/>
                </a:solidFill>
              </a:rPr>
              <a:t>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24194 </a:t>
            </a:r>
            <a:endParaRPr lang="hu-H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1476375" y="4365625"/>
            <a:ext cx="2136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34041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33213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30899 </a:t>
            </a:r>
            <a:endParaRPr lang="hu-H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5580063" y="4437063"/>
            <a:ext cx="2160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21836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21740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21015</a:t>
            </a:r>
            <a:r>
              <a:rPr lang="hu-HU" sz="1400" dirty="0" smtClean="0"/>
              <a:t>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Az emelt szintű eredmények megoszlása </a:t>
            </a:r>
            <a:br>
              <a:rPr lang="hu-HU" sz="2000" b="1" dirty="0" smtClean="0"/>
            </a:br>
            <a:r>
              <a:rPr lang="hu-HU" sz="2000" b="1" dirty="0" smtClean="0">
                <a:solidFill>
                  <a:srgbClr val="FFFF00"/>
                </a:solidFill>
              </a:rPr>
              <a:t>2011.</a:t>
            </a:r>
            <a:r>
              <a:rPr lang="hu-HU" sz="2000" b="1" dirty="0" smtClean="0"/>
              <a:t> - </a:t>
            </a:r>
            <a:r>
              <a:rPr lang="hu-HU" sz="2000" b="1" dirty="0" smtClean="0">
                <a:solidFill>
                  <a:srgbClr val="FF0000"/>
                </a:solidFill>
              </a:rPr>
              <a:t>2012.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</a:rPr>
              <a:t>2013.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</a:rPr>
              <a:t>2014. </a:t>
            </a:r>
            <a:r>
              <a:rPr lang="hu-HU" sz="2000" b="1" dirty="0" smtClean="0">
                <a:solidFill>
                  <a:schemeClr val="tx1"/>
                </a:solidFill>
              </a:rPr>
              <a:t>–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</a:rPr>
              <a:t> 2015.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949474" y="2286000"/>
          <a:ext cx="3905602" cy="2295128"/>
        </p:xfrm>
        <a:graphic>
          <a:graphicData uri="http://schemas.openxmlformats.org/presentationml/2006/ole">
            <p:oleObj spid="_x0000_s9218" name="Worksheet" r:id="rId4" imgW="4295792" imgH="2524048" progId="Excel.Sheet.8">
              <p:embed/>
            </p:oleObj>
          </a:graphicData>
        </a:graphic>
      </p:graphicFrame>
      <p:graphicFrame>
        <p:nvGraphicFramePr>
          <p:cNvPr id="921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774" y="4019550"/>
          <a:ext cx="4668242" cy="2386212"/>
        </p:xfrm>
        <a:graphic>
          <a:graphicData uri="http://schemas.openxmlformats.org/presentationml/2006/ole">
            <p:oleObj spid="_x0000_s9219" name="Worksheet" r:id="rId5" imgW="4267200" imgH="2181186" progId="Excel.Sheet.8">
              <p:embed/>
            </p:oleObj>
          </a:graphicData>
        </a:graphic>
      </p:graphicFrame>
      <p:graphicFrame>
        <p:nvGraphicFramePr>
          <p:cNvPr id="9220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02188" y="549275"/>
          <a:ext cx="4162425" cy="2300288"/>
        </p:xfrm>
        <a:graphic>
          <a:graphicData uri="http://schemas.openxmlformats.org/presentationml/2006/ole">
            <p:oleObj spid="_x0000_s9220" name="Worksheet" r:id="rId6" imgW="4257759" imgH="2352752" progId="Excel.Sheet.8">
              <p:embed/>
            </p:oleObj>
          </a:graphicData>
        </a:graphic>
      </p:graphicFrame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-108520" y="2204864"/>
          <a:ext cx="4873302" cy="2417398"/>
        </p:xfrm>
        <a:graphic>
          <a:graphicData uri="http://schemas.openxmlformats.org/presentationml/2006/ole">
            <p:oleObj spid="_x0000_s9221" name="Worksheet" r:id="rId7" imgW="4267200" imgH="2114451" progId="Excel.Sheet.8">
              <p:embed/>
            </p:oleObj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4595164" y="4103687"/>
          <a:ext cx="4618835" cy="2290431"/>
        </p:xfrm>
        <a:graphic>
          <a:graphicData uri="http://schemas.openxmlformats.org/presentationml/2006/ole">
            <p:oleObj spid="_x0000_s9222" name="Worksheet" r:id="rId8" imgW="4257759" imgH="2114451" progId="Excel.Sheet.8">
              <p:embed/>
            </p:oleObj>
          </a:graphicData>
        </a:graphic>
      </p:graphicFrame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179388" y="1338749"/>
            <a:ext cx="45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Magyar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169340" y="2929331"/>
            <a:ext cx="45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Matematika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179388" y="4987917"/>
            <a:ext cx="4619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Német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4659084" y="1248317"/>
            <a:ext cx="4587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Történelem</a:t>
            </a: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4659084" y="3253292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Angol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4659084" y="4941888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Biológia</a:t>
            </a:r>
          </a:p>
        </p:txBody>
      </p:sp>
      <p:graphicFrame>
        <p:nvGraphicFramePr>
          <p:cNvPr id="9223" name="Object 15"/>
          <p:cNvGraphicFramePr>
            <a:graphicFrameLocks noChangeAspect="1"/>
          </p:cNvGraphicFramePr>
          <p:nvPr/>
        </p:nvGraphicFramePr>
        <p:xfrm>
          <a:off x="490985" y="404813"/>
          <a:ext cx="3648967" cy="2353447"/>
        </p:xfrm>
        <a:graphic>
          <a:graphicData uri="http://schemas.openxmlformats.org/presentationml/2006/ole">
            <p:oleObj spid="_x0000_s9223" name="Worksheet" r:id="rId9" imgW="3648159" imgH="2352752" progId="Excel.Sheet.8">
              <p:embed/>
            </p:oleObj>
          </a:graphicData>
        </a:graphic>
      </p:graphicFrame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971600" y="836712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1166</a:t>
            </a:r>
            <a:r>
              <a:rPr lang="hu-HU" sz="1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hu-HU" sz="1200" b="1" dirty="0" smtClean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1418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1726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400" b="1" dirty="0" smtClean="0"/>
              <a:t>– </a:t>
            </a:r>
            <a:r>
              <a:rPr lang="hu-HU" sz="1600" b="1" dirty="0" smtClean="0">
                <a:solidFill>
                  <a:srgbClr val="0000FF"/>
                </a:solidFill>
              </a:rPr>
              <a:t>1744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1796  </a:t>
            </a:r>
            <a:endParaRPr lang="hu-H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568970" y="849540"/>
            <a:ext cx="32181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5987 </a:t>
            </a:r>
            <a:r>
              <a:rPr lang="hu-HU" sz="1200" b="1" dirty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6495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5634</a:t>
            </a:r>
            <a:r>
              <a:rPr lang="hu-HU" sz="1600" b="1" dirty="0" smtClean="0">
                <a:solidFill>
                  <a:srgbClr val="33CC33"/>
                </a:solidFill>
              </a:rPr>
              <a:t> </a:t>
            </a:r>
            <a:r>
              <a:rPr lang="hu-HU" sz="1600" b="1" dirty="0" smtClean="0"/>
              <a:t>–  </a:t>
            </a:r>
            <a:r>
              <a:rPr lang="hu-HU" sz="1600" b="1" dirty="0" smtClean="0">
                <a:solidFill>
                  <a:srgbClr val="0000FF"/>
                </a:solidFill>
              </a:rPr>
              <a:t>5990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6055 </a:t>
            </a:r>
            <a:endParaRPr lang="hu-H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99592" y="2564904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2652</a:t>
            </a:r>
            <a:r>
              <a:rPr lang="hu-HU" sz="1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3472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3731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</a:rPr>
              <a:t>3593</a:t>
            </a:r>
            <a:r>
              <a:rPr lang="hu-HU" sz="1600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3468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hu-HU" sz="1600" b="1" dirty="0">
              <a:solidFill>
                <a:schemeClr val="bg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566681" y="2693761"/>
            <a:ext cx="3095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5602</a:t>
            </a:r>
            <a:r>
              <a:rPr lang="hu-HU" sz="12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cs typeface="+mn-cs"/>
              </a:rPr>
              <a:t>7117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8118</a:t>
            </a:r>
            <a:r>
              <a:rPr lang="hu-HU" sz="1400" b="1" dirty="0" smtClean="0">
                <a:solidFill>
                  <a:srgbClr val="33CC33"/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</a:rPr>
              <a:t>8775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9113 </a:t>
            </a:r>
            <a:endParaRPr lang="hu-H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899592" y="4423722"/>
            <a:ext cx="2925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2135 </a:t>
            </a:r>
            <a:r>
              <a:rPr lang="hu-HU" sz="1200" b="1" dirty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2219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2144</a:t>
            </a:r>
            <a:r>
              <a:rPr lang="hu-HU" sz="1400" b="1" dirty="0" smtClean="0">
                <a:solidFill>
                  <a:srgbClr val="33CC33"/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rgbClr val="0000FF"/>
                </a:solidFill>
              </a:rPr>
              <a:t> 2327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2247 </a:t>
            </a:r>
            <a:endParaRPr lang="hu-H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508625" y="4436385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3927</a:t>
            </a:r>
            <a:r>
              <a:rPr lang="hu-HU" sz="12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hu-HU" sz="1200" b="1" dirty="0" smtClean="0">
                <a:solidFill>
                  <a:srgbClr val="33CC33"/>
                </a:solidFill>
                <a:cs typeface="+mn-cs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cs typeface="+mn-cs"/>
              </a:rPr>
              <a:t>4433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4807</a:t>
            </a:r>
            <a:r>
              <a:rPr lang="hu-HU" sz="1400" b="1" dirty="0" smtClean="0">
                <a:solidFill>
                  <a:srgbClr val="33CC33"/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rgbClr val="0000FF"/>
                </a:solidFill>
              </a:rPr>
              <a:t> 4923</a:t>
            </a:r>
            <a:r>
              <a:rPr lang="hu-HU" sz="1600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5166 </a:t>
            </a:r>
            <a:endParaRPr lang="hu-H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748213" y="3349625"/>
          <a:ext cx="4016375" cy="2155825"/>
        </p:xfrm>
        <a:graphic>
          <a:graphicData uri="http://schemas.openxmlformats.org/presentationml/2006/ole">
            <p:oleObj spid="_x0000_s10242" name="Worksheet" r:id="rId4" imgW="4295792" imgH="2304930" progId="Excel.Sheet.8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26000" y="1398588"/>
          <a:ext cx="3850456" cy="2117270"/>
        </p:xfrm>
        <a:graphic>
          <a:graphicData uri="http://schemas.openxmlformats.org/presentationml/2006/ole">
            <p:oleObj spid="_x0000_s10243" name="Worksheet" r:id="rId5" imgW="4295792" imgH="2362208" progId="Excel.Sheet.8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95536" y="3140968"/>
          <a:ext cx="4322763" cy="2471737"/>
        </p:xfrm>
        <a:graphic>
          <a:graphicData uri="http://schemas.openxmlformats.org/presentationml/2006/ole">
            <p:oleObj spid="_x0000_s10244" name="Worksheet" r:id="rId6" imgW="4257759" imgH="2428944" progId="Excel.Sheet.8">
              <p:embed/>
            </p:oleObj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51040" y="2303672"/>
            <a:ext cx="45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Kémia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79512" y="3933056"/>
            <a:ext cx="45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Informatika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4615349" y="2344122"/>
            <a:ext cx="4587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Fizika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635445" y="4168720"/>
            <a:ext cx="45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Földrajz</a:t>
            </a:r>
          </a:p>
        </p:txBody>
      </p:sp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395536" y="1196752"/>
          <a:ext cx="4284476" cy="2448272"/>
        </p:xfrm>
        <a:graphic>
          <a:graphicData uri="http://schemas.openxmlformats.org/presentationml/2006/ole">
            <p:oleObj spid="_x0000_s10245" name="Worksheet" r:id="rId7" imgW="4257759" imgH="2428944" progId="Excel.Sheet.8">
              <p:embed/>
            </p:oleObj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115616" y="1484784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cs typeface="+mn-cs"/>
              </a:rPr>
              <a:t>896</a:t>
            </a:r>
            <a:r>
              <a:rPr lang="hu-HU" sz="1200" b="1" dirty="0" smtClean="0">
                <a:solidFill>
                  <a:srgbClr val="0000FF"/>
                </a:solidFill>
                <a:cs typeface="+mn-cs"/>
              </a:rPr>
              <a:t>  </a:t>
            </a:r>
            <a:r>
              <a:rPr lang="hu-HU" sz="1400" b="1" dirty="0" smtClean="0">
                <a:cs typeface="+mn-cs"/>
              </a:rPr>
              <a:t>–</a:t>
            </a: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1358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2623</a:t>
            </a:r>
            <a:r>
              <a:rPr lang="hu-HU" sz="1400" b="1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rgbClr val="0000FF"/>
                </a:solidFill>
              </a:rPr>
              <a:t> 2912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3031  </a:t>
            </a:r>
            <a:endParaRPr lang="hu-H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436096" y="1484784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cs typeface="+mn-cs"/>
              </a:rPr>
              <a:t>711  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1033 </a:t>
            </a:r>
            <a:r>
              <a:rPr lang="hu-HU" sz="1600" b="1" dirty="0" smtClean="0"/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1285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</a:rPr>
              <a:t>1331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– 1254 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115616" y="3573016"/>
            <a:ext cx="2953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cs typeface="+mn-cs"/>
              </a:rPr>
              <a:t>944  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1505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1400 </a:t>
            </a:r>
            <a:r>
              <a:rPr lang="hu-HU" sz="1600" b="1" dirty="0" smtClean="0"/>
              <a:t>–</a:t>
            </a:r>
            <a:r>
              <a:rPr lang="hu-HU" sz="1600" b="1" dirty="0" smtClean="0">
                <a:solidFill>
                  <a:srgbClr val="0000FF"/>
                </a:solidFill>
              </a:rPr>
              <a:t> 1512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– 1635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435600" y="3500438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000" b="1" dirty="0" smtClean="0">
                <a:solidFill>
                  <a:srgbClr val="FFFF00"/>
                </a:solidFill>
                <a:cs typeface="+mn-cs"/>
              </a:rPr>
              <a:t>        332 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440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424</a:t>
            </a:r>
            <a:r>
              <a:rPr lang="hu-HU" sz="1400" b="1" dirty="0" smtClean="0">
                <a:solidFill>
                  <a:srgbClr val="0000FF"/>
                </a:solidFill>
              </a:rPr>
              <a:t>– </a:t>
            </a:r>
            <a:r>
              <a:rPr lang="hu-HU" sz="1600" b="1" dirty="0" smtClean="0">
                <a:solidFill>
                  <a:srgbClr val="0000FF"/>
                </a:solidFill>
              </a:rPr>
              <a:t>320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– 247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3850" y="-29028"/>
            <a:ext cx="8516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Az emelt szintű eredmények megoszlása </a:t>
            </a:r>
          </a:p>
          <a:p>
            <a:pPr algn="ctr">
              <a:defRPr/>
            </a:pPr>
            <a:r>
              <a:rPr lang="hu-HU" sz="2000" dirty="0" smtClean="0">
                <a:solidFill>
                  <a:srgbClr val="FFFF00"/>
                </a:solidFill>
                <a:cs typeface="+mn-cs"/>
              </a:rPr>
              <a:t>2011.</a:t>
            </a:r>
            <a:r>
              <a:rPr lang="hu-HU" sz="2000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hu-HU" sz="2000" dirty="0">
                <a:solidFill>
                  <a:schemeClr val="tx2"/>
                </a:solidFill>
                <a:cs typeface="+mn-cs"/>
              </a:rPr>
              <a:t>- </a:t>
            </a:r>
            <a:r>
              <a:rPr lang="hu-HU" sz="2000" dirty="0" smtClean="0">
                <a:solidFill>
                  <a:srgbClr val="FF0000"/>
                </a:solidFill>
                <a:cs typeface="+mn-cs"/>
              </a:rPr>
              <a:t>2012. </a:t>
            </a:r>
            <a:r>
              <a:rPr lang="hu-HU" sz="2000" dirty="0">
                <a:cs typeface="+mn-cs"/>
              </a:rPr>
              <a:t>– </a:t>
            </a:r>
            <a:r>
              <a:rPr lang="hu-HU" sz="2000" dirty="0" smtClean="0">
                <a:solidFill>
                  <a:srgbClr val="33CC33"/>
                </a:solidFill>
                <a:cs typeface="+mn-cs"/>
              </a:rPr>
              <a:t>2013. </a:t>
            </a:r>
            <a:r>
              <a:rPr lang="hu-HU" sz="2000" dirty="0">
                <a:cs typeface="+mn-cs"/>
              </a:rPr>
              <a:t>– </a:t>
            </a:r>
            <a:r>
              <a:rPr lang="hu-HU" sz="2000" dirty="0" smtClean="0">
                <a:solidFill>
                  <a:srgbClr val="0000FF"/>
                </a:solidFill>
                <a:cs typeface="+mn-cs"/>
              </a:rPr>
              <a:t>2014. </a:t>
            </a:r>
            <a:r>
              <a:rPr lang="hu-HU" sz="2000" dirty="0">
                <a:cs typeface="+mn-cs"/>
              </a:rPr>
              <a:t>–</a:t>
            </a:r>
            <a:r>
              <a:rPr lang="hu-HU" sz="2000" dirty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2015.</a:t>
            </a:r>
            <a:endParaRPr lang="hu-HU" sz="2000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11560" y="1412776"/>
          <a:ext cx="4257675" cy="2438400"/>
        </p:xfrm>
        <a:graphic>
          <a:graphicData uri="http://schemas.openxmlformats.org/presentationml/2006/ole">
            <p:oleObj spid="_x0000_s11266" name="Worksheet" r:id="rId4" imgW="4257759" imgH="2438400" progId="Excel.Sheet.8">
              <p:embed/>
            </p:oleObj>
          </a:graphicData>
        </a:graphic>
      </p:graphicFrame>
      <p:sp>
        <p:nvSpPr>
          <p:cNvPr id="819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260350"/>
            <a:ext cx="6994525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</a:rPr>
              <a:t>2011.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</a:rPr>
              <a:t>2012. </a:t>
            </a:r>
            <a:r>
              <a:rPr lang="hu-HU" sz="2000" b="1" dirty="0" smtClean="0">
                <a:solidFill>
                  <a:schemeClr val="tx1"/>
                </a:solidFill>
              </a:rPr>
              <a:t>–</a:t>
            </a:r>
            <a:r>
              <a:rPr lang="hu-HU" sz="2000" b="1" dirty="0" smtClean="0">
                <a:solidFill>
                  <a:srgbClr val="33CC33"/>
                </a:solidFill>
              </a:rPr>
              <a:t> 2013.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</a:rPr>
              <a:t>2014.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</a:rPr>
              <a:t>2015.</a:t>
            </a:r>
            <a:endParaRPr lang="hu-HU" sz="2000" b="1" dirty="0" smtClean="0"/>
          </a:p>
        </p:txBody>
      </p:sp>
      <p:graphicFrame>
        <p:nvGraphicFramePr>
          <p:cNvPr id="11267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44008" y="1556792"/>
          <a:ext cx="4149725" cy="2135188"/>
        </p:xfrm>
        <a:graphic>
          <a:graphicData uri="http://schemas.openxmlformats.org/presentationml/2006/ole">
            <p:oleObj spid="_x0000_s11267" name="Worksheet" r:id="rId5" imgW="4257759" imgH="2190642" progId="Excel.Sheet.8">
              <p:embed/>
            </p:oleObj>
          </a:graphicData>
        </a:graphic>
      </p:graphicFrame>
      <p:graphicFrame>
        <p:nvGraphicFramePr>
          <p:cNvPr id="11268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88024" y="3645024"/>
          <a:ext cx="3765550" cy="2212975"/>
        </p:xfrm>
        <a:graphic>
          <a:graphicData uri="http://schemas.openxmlformats.org/presentationml/2006/ole">
            <p:oleObj spid="_x0000_s11268" name="Worksheet" r:id="rId6" imgW="4295792" imgH="2524048" progId="Excel.Sheet.8">
              <p:embed/>
            </p:oleObj>
          </a:graphicData>
        </a:graphic>
      </p:graphicFrame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611560" y="3501008"/>
          <a:ext cx="4421187" cy="2444750"/>
        </p:xfrm>
        <a:graphic>
          <a:graphicData uri="http://schemas.openxmlformats.org/presentationml/2006/ole">
            <p:oleObj spid="_x0000_s11269" name="Worksheet" r:id="rId7" imgW="4286351" imgH="2371665" progId="Excel.Sheet.8">
              <p:embed/>
            </p:oleObj>
          </a:graphicData>
        </a:graphic>
      </p:graphicFrame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23528" y="2276872"/>
            <a:ext cx="4587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Magyar K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23528" y="4293096"/>
            <a:ext cx="45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Magyar E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39750" y="1268413"/>
          <a:ext cx="4257675" cy="2438400"/>
        </p:xfrm>
        <a:graphic>
          <a:graphicData uri="http://schemas.openxmlformats.org/presentationml/2006/ole">
            <p:oleObj spid="_x0000_s12290" name="Worksheet" r:id="rId4" imgW="4257759" imgH="2438400" progId="Excel.Sheet.8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711989" y="1520825"/>
          <a:ext cx="4268499" cy="2196207"/>
        </p:xfrm>
        <a:graphic>
          <a:graphicData uri="http://schemas.openxmlformats.org/presentationml/2006/ole">
            <p:oleObj spid="_x0000_s12291" name="Worksheet" r:id="rId5" imgW="4257759" imgH="2190642" progId="Excel.Sheet.8">
              <p:embed/>
            </p:oleObj>
          </a:graphicData>
        </a:graphic>
      </p:graphicFrame>
      <p:graphicFrame>
        <p:nvGraphicFramePr>
          <p:cNvPr id="1229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88024" y="3594100"/>
          <a:ext cx="4021015" cy="2211392"/>
        </p:xfrm>
        <a:graphic>
          <a:graphicData uri="http://schemas.openxmlformats.org/presentationml/2006/ole">
            <p:oleObj spid="_x0000_s12292" name="Worksheet" r:id="rId6" imgW="4295792" imgH="2362208" progId="Excel.Sheet.8">
              <p:embed/>
            </p:oleObj>
          </a:graphicData>
        </a:graphic>
      </p:graphicFrame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219075" y="3341688"/>
          <a:ext cx="4872038" cy="2439987"/>
        </p:xfrm>
        <a:graphic>
          <a:graphicData uri="http://schemas.openxmlformats.org/presentationml/2006/ole">
            <p:oleObj spid="_x0000_s12293" name="Worksheet" r:id="rId7" imgW="4257759" imgH="2133634" progId="Excel.Sheet.8">
              <p:embed/>
            </p:oleObj>
          </a:graphicData>
        </a:graphic>
      </p:graphicFrame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49724" y="1916113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Történelem K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38128" y="4090464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Történelem 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2013. </a:t>
            </a:r>
            <a:r>
              <a:rPr lang="hu-HU" sz="2000" b="1" dirty="0" smtClean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2015.</a:t>
            </a:r>
            <a:endParaRPr lang="hu-HU" sz="2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0825" y="404813"/>
            <a:ext cx="85693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/>
              <a:t>A vizsgaszervezés néhány számadata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2808287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Az írásbeli feladatsorok száma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4213" y="2997200"/>
            <a:ext cx="2447925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 tételkészítő bizottságok száma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300192" y="3394323"/>
            <a:ext cx="1944687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smtClean="0">
                <a:solidFill>
                  <a:srgbClr val="FF0000"/>
                </a:solidFill>
              </a:rPr>
              <a:t>85</a:t>
            </a:r>
            <a:r>
              <a:rPr lang="hu-HU" sz="1200" b="1" dirty="0" smtClean="0">
                <a:solidFill>
                  <a:srgbClr val="FF0000"/>
                </a:solidFill>
              </a:rPr>
              <a:t>  81  </a:t>
            </a:r>
            <a:r>
              <a:rPr lang="hu-HU" sz="1400" b="1" dirty="0" smtClean="0">
                <a:solidFill>
                  <a:srgbClr val="FF0000"/>
                </a:solidFill>
              </a:rPr>
              <a:t>80 </a:t>
            </a:r>
            <a:r>
              <a:rPr lang="hu-HU" sz="1600" b="1" dirty="0" smtClean="0">
                <a:solidFill>
                  <a:srgbClr val="FF0000"/>
                </a:solidFill>
              </a:rPr>
              <a:t> 73 </a:t>
            </a:r>
            <a:r>
              <a:rPr lang="hu-HU" b="1" dirty="0" smtClean="0">
                <a:solidFill>
                  <a:srgbClr val="FF0000"/>
                </a:solidFill>
              </a:rPr>
              <a:t>70</a:t>
            </a:r>
            <a:endParaRPr lang="hu-HU" sz="1600" b="1" dirty="0">
              <a:solidFill>
                <a:srgbClr val="FF0000"/>
              </a:solidFill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341438"/>
            <a:ext cx="1176337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076825" y="1341438"/>
            <a:ext cx="3816350" cy="13234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000" dirty="0" smtClean="0">
                <a:solidFill>
                  <a:srgbClr val="FF0000"/>
                </a:solidFill>
              </a:rPr>
              <a:t>231  </a:t>
            </a:r>
            <a:r>
              <a:rPr lang="hu-HU" sz="1200" dirty="0" err="1" smtClean="0">
                <a:solidFill>
                  <a:srgbClr val="FF0000"/>
                </a:solidFill>
              </a:rPr>
              <a:t>231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298</a:t>
            </a:r>
            <a:r>
              <a:rPr lang="hu-HU" sz="1600" dirty="0" smtClean="0">
                <a:solidFill>
                  <a:srgbClr val="FF0000"/>
                </a:solidFill>
              </a:rPr>
              <a:t>  214  </a:t>
            </a:r>
            <a:r>
              <a:rPr lang="hu-HU" b="1" dirty="0" smtClean="0">
                <a:solidFill>
                  <a:srgbClr val="FF0000"/>
                </a:solidFill>
              </a:rPr>
              <a:t>271</a:t>
            </a:r>
            <a:r>
              <a:rPr lang="hu-HU" sz="1600" b="1" dirty="0" smtClean="0">
                <a:solidFill>
                  <a:srgbClr val="FF0000"/>
                </a:solidFill>
              </a:rPr>
              <a:t>  </a:t>
            </a:r>
            <a:r>
              <a:rPr lang="hu-HU" sz="2000" b="1" dirty="0" smtClean="0">
                <a:solidFill>
                  <a:srgbClr val="FF0000"/>
                </a:solidFill>
              </a:rPr>
              <a:t>írásbeli </a:t>
            </a:r>
            <a:r>
              <a:rPr lang="hu-HU" sz="2000" b="1" dirty="0">
                <a:solidFill>
                  <a:srgbClr val="FF0000"/>
                </a:solidFill>
              </a:rPr>
              <a:t>feladatsor </a:t>
            </a:r>
            <a:br>
              <a:rPr lang="hu-HU" sz="2000" b="1" dirty="0">
                <a:solidFill>
                  <a:srgbClr val="FF0000"/>
                </a:solidFill>
              </a:rPr>
            </a:br>
            <a:r>
              <a:rPr lang="hu-HU" sz="1000" dirty="0" smtClean="0">
                <a:solidFill>
                  <a:srgbClr val="FF0000"/>
                </a:solidFill>
              </a:rPr>
              <a:t>44  </a:t>
            </a:r>
            <a:r>
              <a:rPr lang="hu-HU" sz="1200" dirty="0" smtClean="0">
                <a:solidFill>
                  <a:srgbClr val="FF0000"/>
                </a:solidFill>
              </a:rPr>
              <a:t>40  </a:t>
            </a:r>
            <a:r>
              <a:rPr lang="hu-HU" sz="1400" dirty="0" smtClean="0">
                <a:solidFill>
                  <a:srgbClr val="FF0000"/>
                </a:solidFill>
              </a:rPr>
              <a:t>42</a:t>
            </a:r>
            <a:r>
              <a:rPr lang="hu-HU" sz="2000" dirty="0" smtClean="0">
                <a:solidFill>
                  <a:srgbClr val="FF0000"/>
                </a:solidFill>
              </a:rPr>
              <a:t>  </a:t>
            </a:r>
            <a:r>
              <a:rPr lang="hu-HU" sz="1600" dirty="0" smtClean="0">
                <a:solidFill>
                  <a:srgbClr val="FF0000"/>
                </a:solidFill>
              </a:rPr>
              <a:t>38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b="1" dirty="0" smtClean="0">
                <a:solidFill>
                  <a:srgbClr val="FF0000"/>
                </a:solidFill>
              </a:rPr>
              <a:t>42 </a:t>
            </a:r>
            <a:r>
              <a:rPr lang="hu-HU" sz="2000" b="1" dirty="0" smtClean="0">
                <a:solidFill>
                  <a:srgbClr val="FF0000"/>
                </a:solidFill>
              </a:rPr>
              <a:t>hanganyag </a:t>
            </a:r>
            <a:r>
              <a:rPr lang="hu-HU" sz="2000" b="1" dirty="0">
                <a:solidFill>
                  <a:srgbClr val="FF0000"/>
                </a:solidFill>
              </a:rPr>
              <a:t/>
            </a:r>
            <a:br>
              <a:rPr lang="hu-HU" sz="2000" b="1" dirty="0">
                <a:solidFill>
                  <a:srgbClr val="FF0000"/>
                </a:solidFill>
              </a:rPr>
            </a:br>
            <a:r>
              <a:rPr lang="hu-HU" sz="2000" b="1" dirty="0">
                <a:solidFill>
                  <a:srgbClr val="FF0000"/>
                </a:solidFill>
              </a:rPr>
              <a:t>– a honlapon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005263"/>
            <a:ext cx="2519363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539750" y="4365625"/>
            <a:ext cx="2881313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 vizsgabizottságok száma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6516216" y="4509120"/>
            <a:ext cx="2162175" cy="7386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smtClean="0">
                <a:solidFill>
                  <a:srgbClr val="FF0000"/>
                </a:solidFill>
              </a:rPr>
              <a:t>3704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1200" dirty="0" smtClean="0">
                <a:solidFill>
                  <a:srgbClr val="FF0000"/>
                </a:solidFill>
              </a:rPr>
              <a:t>3616</a:t>
            </a:r>
            <a:r>
              <a:rPr lang="hu-HU" sz="12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smtClean="0">
                <a:solidFill>
                  <a:srgbClr val="FF0000"/>
                </a:solidFill>
              </a:rPr>
              <a:t>3524 </a:t>
            </a:r>
            <a:r>
              <a:rPr lang="hu-HU" sz="1600" b="1" dirty="0" smtClean="0">
                <a:solidFill>
                  <a:srgbClr val="FF0000"/>
                </a:solidFill>
              </a:rPr>
              <a:t>3416 </a:t>
            </a:r>
            <a:r>
              <a:rPr lang="hu-HU" b="1" dirty="0" smtClean="0">
                <a:solidFill>
                  <a:srgbClr val="FF0000"/>
                </a:solidFill>
              </a:rPr>
              <a:t>3325</a:t>
            </a:r>
            <a:endParaRPr lang="hu-H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44008" y="1322498"/>
          <a:ext cx="4284093" cy="3874795"/>
        </p:xfrm>
        <a:graphic>
          <a:graphicData uri="http://schemas.openxmlformats.org/presentationml/2006/ole">
            <p:oleObj spid="_x0000_s13314" name="Worksheet" r:id="rId4" imgW="4295792" imgH="3886310" progId="Excel.Sheet.8">
              <p:embed/>
            </p:oleObj>
          </a:graphicData>
        </a:graphic>
      </p:graphicFrame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468313" y="1373785"/>
          <a:ext cx="4319711" cy="3734620"/>
        </p:xfrm>
        <a:graphic>
          <a:graphicData uri="http://schemas.openxmlformats.org/presentationml/2006/ole">
            <p:oleObj spid="_x0000_s13315" name="Worksheet" r:id="rId5" imgW="4286351" imgH="3695831" progId="Excel.Sheet.8">
              <p:embed/>
            </p:oleObj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0963" y="2836432"/>
            <a:ext cx="4587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Matematika 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187450" y="260350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2013. </a:t>
            </a:r>
            <a:r>
              <a:rPr lang="hu-HU" sz="2000" b="1" dirty="0" smtClean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2015.</a:t>
            </a:r>
            <a:endParaRPr lang="hu-HU" sz="2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23850" y="1341438"/>
          <a:ext cx="4257675" cy="2438400"/>
        </p:xfrm>
        <a:graphic>
          <a:graphicData uri="http://schemas.openxmlformats.org/presentationml/2006/ole">
            <p:oleObj spid="_x0000_s14338" name="Worksheet" r:id="rId4" imgW="4257759" imgH="2438400" progId="Excel.Sheet.8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64063" y="1454150"/>
          <a:ext cx="4478337" cy="2289175"/>
        </p:xfrm>
        <a:graphic>
          <a:graphicData uri="http://schemas.openxmlformats.org/presentationml/2006/ole">
            <p:oleObj spid="_x0000_s14339" name="Worksheet" r:id="rId5" imgW="4267200" imgH="2181186" progId="Excel.Sheet.8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95523" y="3248696"/>
          <a:ext cx="4024949" cy="2365452"/>
        </p:xfrm>
        <a:graphic>
          <a:graphicData uri="http://schemas.openxmlformats.org/presentationml/2006/ole">
            <p:oleObj spid="_x0000_s14340" name="Worksheet" r:id="rId6" imgW="4295792" imgH="2524048" progId="Excel.Sheet.8">
              <p:embed/>
            </p:oleObj>
          </a:graphicData>
        </a:graphic>
      </p:graphicFrame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6227763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121283" y="3228040"/>
          <a:ext cx="4601241" cy="2448272"/>
        </p:xfrm>
        <a:graphic>
          <a:graphicData uri="http://schemas.openxmlformats.org/presentationml/2006/ole">
            <p:oleObj spid="_x0000_s14341" name="Worksheet" r:id="rId7" imgW="4257759" imgH="2266834" progId="Excel.Sheet.8">
              <p:embed/>
            </p:oleObj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0963" y="2276475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Földrajz K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07950" y="4149725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Földrajz E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24075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403350" y="404813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2015.</a:t>
            </a:r>
            <a:endParaRPr lang="hu-HU" sz="2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15383" y="1196974"/>
          <a:ext cx="4372641" cy="2504242"/>
        </p:xfrm>
        <a:graphic>
          <a:graphicData uri="http://schemas.openxmlformats.org/presentationml/2006/ole">
            <p:oleObj spid="_x0000_s15362" name="Worksheet" r:id="rId4" imgW="4257759" imgH="2438400" progId="Excel.Sheet.8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44008" y="1382750"/>
          <a:ext cx="4171380" cy="2109125"/>
        </p:xfrm>
        <a:graphic>
          <a:graphicData uri="http://schemas.openxmlformats.org/presentationml/2006/ole">
            <p:oleObj spid="_x0000_s15363" name="Worksheet" r:id="rId5" imgW="4276641" imgH="2162273" progId="Excel.Sheet.8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040" y="3124274"/>
          <a:ext cx="3659510" cy="2202294"/>
        </p:xfrm>
        <a:graphic>
          <a:graphicData uri="http://schemas.openxmlformats.org/presentationml/2006/ole">
            <p:oleObj spid="_x0000_s15364" name="Worksheet" r:id="rId6" imgW="4257759" imgH="2562144" progId="Excel.Sheet.8">
              <p:embed/>
            </p:oleObj>
          </a:graphicData>
        </a:graphic>
      </p:graphicFrame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011863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5365" name="Object 6"/>
          <p:cNvGraphicFramePr>
            <a:graphicFrameLocks noChangeAspect="1"/>
          </p:cNvGraphicFramePr>
          <p:nvPr/>
        </p:nvGraphicFramePr>
        <p:xfrm>
          <a:off x="262207" y="2924944"/>
          <a:ext cx="4571298" cy="2520280"/>
        </p:xfrm>
        <a:graphic>
          <a:graphicData uri="http://schemas.openxmlformats.org/presentationml/2006/ole">
            <p:oleObj spid="_x0000_s15365" name="Worksheet" r:id="rId7" imgW="4267200" imgH="2352752" progId="Excel.Sheet.8">
              <p:embed/>
            </p:oleObj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21155" y="1886082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Informatika K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6876" y="3720895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Informatika E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979613" y="148431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Gyakorlati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258888" y="404813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2015.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45608" y="1311274"/>
          <a:ext cx="4518376" cy="2405757"/>
        </p:xfrm>
        <a:graphic>
          <a:graphicData uri="http://schemas.openxmlformats.org/presentationml/2006/ole">
            <p:oleObj spid="_x0000_s16386" name="Worksheet" r:id="rId4" imgW="4257759" imgH="2266834" progId="Excel.Sheet.8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92170" y="1552575"/>
          <a:ext cx="4300310" cy="2213045"/>
        </p:xfrm>
        <a:graphic>
          <a:graphicData uri="http://schemas.openxmlformats.org/presentationml/2006/ole">
            <p:oleObj spid="_x0000_s16387" name="Worksheet" r:id="rId5" imgW="4257759" imgH="2190642" progId="Excel.Sheet.8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52520" y="3377807"/>
          <a:ext cx="3859886" cy="2295161"/>
        </p:xfrm>
        <a:graphic>
          <a:graphicData uri="http://schemas.openxmlformats.org/presentationml/2006/ole">
            <p:oleObj spid="_x0000_s16388" name="Worksheet" r:id="rId6" imgW="4276641" imgH="2543231" progId="Excel.Sheet.8">
              <p:embed/>
            </p:oleObj>
          </a:graphicData>
        </a:graphic>
      </p:graphicFrame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084888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6389" name="Object 6"/>
          <p:cNvGraphicFramePr>
            <a:graphicFrameLocks noChangeAspect="1"/>
          </p:cNvGraphicFramePr>
          <p:nvPr/>
        </p:nvGraphicFramePr>
        <p:xfrm>
          <a:off x="377807" y="3252880"/>
          <a:ext cx="4491037" cy="2524125"/>
        </p:xfrm>
        <a:graphic>
          <a:graphicData uri="http://schemas.openxmlformats.org/presentationml/2006/ole">
            <p:oleObj spid="_x0000_s16389" name="Worksheet" r:id="rId7" imgW="4267200" imgH="2400304" progId="Excel.Sheet.8">
              <p:embed/>
            </p:oleObj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31203" y="2216187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Biológia K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38094" y="4139677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Biológia 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258888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2015.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95288" y="1182688"/>
          <a:ext cx="4257675" cy="2447925"/>
        </p:xfrm>
        <a:graphic>
          <a:graphicData uri="http://schemas.openxmlformats.org/presentationml/2006/ole">
            <p:oleObj spid="_x0000_s17410" name="Worksheet" r:id="rId4" imgW="4257759" imgH="2447856" progId="Excel.Sheet.8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706938" y="1324669"/>
          <a:ext cx="4143375" cy="2132012"/>
        </p:xfrm>
        <a:graphic>
          <a:graphicData uri="http://schemas.openxmlformats.org/presentationml/2006/ole">
            <p:oleObj spid="_x0000_s17411" name="Worksheet" r:id="rId5" imgW="4257759" imgH="2190642" progId="Excel.Sheet.8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06201" y="3283006"/>
          <a:ext cx="3401194" cy="2196773"/>
        </p:xfrm>
        <a:graphic>
          <a:graphicData uri="http://schemas.openxmlformats.org/presentationml/2006/ole">
            <p:oleObj spid="_x0000_s17412" name="Worksheet" r:id="rId6" imgW="4276641" imgH="2762349" progId="Excel.Sheet.8">
              <p:embed/>
            </p:oleObj>
          </a:graphicData>
        </a:graphic>
      </p:graphicFrame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208816" y="3074989"/>
          <a:ext cx="4579208" cy="2442244"/>
        </p:xfrm>
        <a:graphic>
          <a:graphicData uri="http://schemas.openxmlformats.org/presentationml/2006/ole">
            <p:oleObj spid="_x0000_s17413" name="Worksheet" r:id="rId7" imgW="4267200" imgH="2352752" progId="Excel.Sheet.8">
              <p:embed/>
            </p:oleObj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1107" y="2186043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Fizika K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38094" y="4089437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Fizika E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403350" y="404813"/>
            <a:ext cx="6994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2015.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26775" y="1260474"/>
          <a:ext cx="4666579" cy="2672582"/>
        </p:xfrm>
        <a:graphic>
          <a:graphicData uri="http://schemas.openxmlformats.org/presentationml/2006/ole">
            <p:oleObj spid="_x0000_s18434" name="Worksheet" r:id="rId4" imgW="4257759" imgH="2438400" progId="Excel.Sheet.8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9938" y="1487669"/>
          <a:ext cx="4168526" cy="2144642"/>
        </p:xfrm>
        <a:graphic>
          <a:graphicData uri="http://schemas.openxmlformats.org/presentationml/2006/ole">
            <p:oleObj spid="_x0000_s18435" name="Worksheet" r:id="rId5" imgW="4257759" imgH="2190642" progId="Excel.Sheet.8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54599" y="3492632"/>
          <a:ext cx="3377813" cy="2181672"/>
        </p:xfrm>
        <a:graphic>
          <a:graphicData uri="http://schemas.openxmlformats.org/presentationml/2006/ole">
            <p:oleObj spid="_x0000_s18436" name="Worksheet" r:id="rId6" imgW="4276641" imgH="2762349" progId="Excel.Sheet.8">
              <p:embed/>
            </p:oleObj>
          </a:graphicData>
        </a:graphic>
      </p:graphicFrame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323850" y="3249613"/>
          <a:ext cx="4956175" cy="2660650"/>
        </p:xfrm>
        <a:graphic>
          <a:graphicData uri="http://schemas.openxmlformats.org/presentationml/2006/ole">
            <p:oleObj spid="_x0000_s18437" name="Worksheet" r:id="rId7" imgW="4267200" imgH="2352752" progId="Excel.Sheet.8">
              <p:embed/>
            </p:oleObj>
          </a:graphicData>
        </a:graphic>
      </p:graphicFrame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9388" y="2275374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Kémia K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9388" y="4292600"/>
            <a:ext cx="4587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Kémia 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331913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2015.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231775" y="650857"/>
          <a:ext cx="4257675" cy="2266950"/>
        </p:xfrm>
        <a:graphic>
          <a:graphicData uri="http://schemas.openxmlformats.org/presentationml/2006/ole">
            <p:oleObj spid="_x0000_s19458" name="Worksheet" r:id="rId4" imgW="4257759" imgH="2266834" progId="Excel.Sheet.8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241925" y="700592"/>
          <a:ext cx="3803650" cy="2235200"/>
        </p:xfrm>
        <a:graphic>
          <a:graphicData uri="http://schemas.openxmlformats.org/presentationml/2006/ole">
            <p:oleObj spid="_x0000_s19459" name="Worksheet" r:id="rId5" imgW="4295792" imgH="2524048" progId="Excel.Sheet.8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99" y="3989387"/>
          <a:ext cx="4075435" cy="2186075"/>
        </p:xfrm>
        <a:graphic>
          <a:graphicData uri="http://schemas.openxmlformats.org/presentationml/2006/ole">
            <p:oleObj spid="_x0000_s19460" name="Worksheet" r:id="rId6" imgW="4295792" imgH="2304930" progId="Excel.Sheet.8">
              <p:embed/>
            </p:oleObj>
          </a:graphicData>
        </a:graphic>
      </p:graphicFrame>
      <p:graphicFrame>
        <p:nvGraphicFramePr>
          <p:cNvPr id="19461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51455" y="3970338"/>
          <a:ext cx="3770258" cy="2269256"/>
        </p:xfrm>
        <a:graphic>
          <a:graphicData uri="http://schemas.openxmlformats.org/presentationml/2006/ole">
            <p:oleObj spid="_x0000_s19461" name="Worksheet" r:id="rId7" imgW="4257759" imgH="2562144" progId="Excel.Sheet.8">
              <p:embed/>
            </p:oleObj>
          </a:graphicData>
        </a:graphic>
      </p:graphicFrame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399122" y="2213148"/>
          <a:ext cx="4254500" cy="2439988"/>
        </p:xfrm>
        <a:graphic>
          <a:graphicData uri="http://schemas.openxmlformats.org/presentationml/2006/ole">
            <p:oleObj spid="_x0000_s19462" name="Worksheet" r:id="rId8" imgW="4257759" imgH="2438400" progId="Excel.Sheet.8">
              <p:embed/>
            </p:oleObj>
          </a:graphicData>
        </a:graphic>
      </p:graphicFrame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70340" y="1125538"/>
            <a:ext cx="2808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Olvasott szöveg értése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300788" y="1125538"/>
            <a:ext cx="2087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Nyelvhelyesség</a:t>
            </a: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250825" y="188913"/>
            <a:ext cx="8435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az angol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2012.</a:t>
            </a:r>
            <a:r>
              <a:rPr lang="hu-HU" sz="20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hu-HU" sz="2000" b="1" dirty="0">
                <a:solidFill>
                  <a:schemeClr val="tx2"/>
                </a:solidFill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2015.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851275" y="25654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Íráskészség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396485" y="4388297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Beszédkészség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115616" y="4365104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Hallott szöveg értése</a:t>
            </a:r>
          </a:p>
        </p:txBody>
      </p:sp>
      <p:grpSp>
        <p:nvGrpSpPr>
          <p:cNvPr id="19470" name="Group 14"/>
          <p:cNvGrpSpPr>
            <a:grpSpLocks noChangeAspect="1"/>
          </p:cNvGrpSpPr>
          <p:nvPr/>
        </p:nvGrpSpPr>
        <p:grpSpPr bwMode="auto">
          <a:xfrm>
            <a:off x="-2052638" y="0"/>
            <a:ext cx="3617913" cy="996950"/>
            <a:chOff x="-1276" y="63"/>
            <a:chExt cx="2279" cy="628"/>
          </a:xfrm>
        </p:grpSpPr>
        <p:sp>
          <p:nvSpPr>
            <p:cNvPr id="1947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63"/>
              <a:ext cx="97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2" name="Rectangle 17"/>
            <p:cNvSpPr>
              <a:spLocks noChangeArrowheads="1"/>
            </p:cNvSpPr>
            <p:nvPr/>
          </p:nvSpPr>
          <p:spPr bwMode="auto">
            <a:xfrm>
              <a:off x="366" y="471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  <p:sp>
          <p:nvSpPr>
            <p:cNvPr id="19473" name="Rectangle 20"/>
            <p:cNvSpPr>
              <a:spLocks noChangeArrowheads="1"/>
            </p:cNvSpPr>
            <p:nvPr/>
          </p:nvSpPr>
          <p:spPr bwMode="auto">
            <a:xfrm>
              <a:off x="851" y="100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700" b="1">
                  <a:solidFill>
                    <a:srgbClr val="000000"/>
                  </a:solidFill>
                  <a:latin typeface="Garamond" pitchFamily="18" charset="0"/>
                </a:rPr>
                <a:t> </a:t>
              </a:r>
              <a:endParaRPr lang="hu-HU"/>
            </a:p>
          </p:txBody>
        </p:sp>
        <p:sp>
          <p:nvSpPr>
            <p:cNvPr id="19474" name="Rectangle 21"/>
            <p:cNvSpPr>
              <a:spLocks noChangeArrowheads="1"/>
            </p:cNvSpPr>
            <p:nvPr/>
          </p:nvSpPr>
          <p:spPr bwMode="auto">
            <a:xfrm>
              <a:off x="455" y="357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9475" name="Rectangle 22"/>
            <p:cNvSpPr>
              <a:spLocks noChangeArrowheads="1"/>
            </p:cNvSpPr>
            <p:nvPr/>
          </p:nvSpPr>
          <p:spPr bwMode="auto">
            <a:xfrm>
              <a:off x="844" y="357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  <p:sp>
          <p:nvSpPr>
            <p:cNvPr id="19476" name="Rectangle 23"/>
            <p:cNvSpPr>
              <a:spLocks noChangeArrowheads="1"/>
            </p:cNvSpPr>
            <p:nvPr/>
          </p:nvSpPr>
          <p:spPr bwMode="auto">
            <a:xfrm>
              <a:off x="-1276" y="556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  <p:sp>
          <p:nvSpPr>
            <p:cNvPr id="19477" name="Rectangle 24"/>
            <p:cNvSpPr>
              <a:spLocks noChangeArrowheads="1"/>
            </p:cNvSpPr>
            <p:nvPr/>
          </p:nvSpPr>
          <p:spPr bwMode="auto">
            <a:xfrm>
              <a:off x="979" y="576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3025" y="597600"/>
          <a:ext cx="4256088" cy="2436813"/>
        </p:xfrm>
        <a:graphic>
          <a:graphicData uri="http://schemas.openxmlformats.org/presentationml/2006/ole">
            <p:oleObj spid="_x0000_s20482" name="Worksheet" r:id="rId4" imgW="4257759" imgH="2438400" progId="Excel.Sheet.8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70425" y="746125"/>
          <a:ext cx="4459288" cy="2279650"/>
        </p:xfrm>
        <a:graphic>
          <a:graphicData uri="http://schemas.openxmlformats.org/presentationml/2006/ole">
            <p:oleObj spid="_x0000_s20483" name="Worksheet" r:id="rId5" imgW="4267200" imgH="2181186" progId="Excel.Sheet.8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75" y="4029650"/>
          <a:ext cx="4540250" cy="2446338"/>
        </p:xfrm>
        <a:graphic>
          <a:graphicData uri="http://schemas.openxmlformats.org/presentationml/2006/ole">
            <p:oleObj spid="_x0000_s20484" name="Worksheet" r:id="rId6" imgW="4295792" imgH="2314656" progId="Excel.Sheet.8">
              <p:embed/>
            </p:oleObj>
          </a:graphicData>
        </a:graphic>
      </p:graphicFrame>
      <p:graphicFrame>
        <p:nvGraphicFramePr>
          <p:cNvPr id="20485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29225" y="4053713"/>
          <a:ext cx="3905250" cy="2293937"/>
        </p:xfrm>
        <a:graphic>
          <a:graphicData uri="http://schemas.openxmlformats.org/presentationml/2006/ole">
            <p:oleObj spid="_x0000_s20485" name="Worksheet" r:id="rId7" imgW="4295792" imgH="2524048" progId="Excel.Sheet.8">
              <p:embed/>
            </p:oleObj>
          </a:graphicData>
        </a:graphic>
      </p:graphicFrame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443163" y="2240663"/>
          <a:ext cx="4254500" cy="2439987"/>
        </p:xfrm>
        <a:graphic>
          <a:graphicData uri="http://schemas.openxmlformats.org/presentationml/2006/ole">
            <p:oleObj spid="_x0000_s20486" name="Worksheet" r:id="rId8" imgW="4257759" imgH="2438400" progId="Excel.Sheet.8">
              <p:embed/>
            </p:oleObj>
          </a:graphicData>
        </a:graphic>
      </p:graphicFrame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971550" y="105251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Olvasott szöveg értése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940425" y="105251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Nyelvhelyesség</a:t>
            </a: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250825" y="188913"/>
            <a:ext cx="8642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a német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2012.</a:t>
            </a:r>
            <a:r>
              <a:rPr lang="hu-HU" sz="20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hu-HU" sz="2000" b="1" dirty="0">
                <a:solidFill>
                  <a:schemeClr val="tx2"/>
                </a:solidFill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2014.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2015.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851275" y="27082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/>
              <a:t>Íráskészség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940425" y="4482588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/>
              <a:t>Beszédkészség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83568" y="450912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/>
              <a:t>Hallott szöveg értése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42988" y="260350"/>
            <a:ext cx="7235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/>
              <a:t>Tények, számok a vizsgákról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288" y="981075"/>
            <a:ext cx="8497192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 smtClean="0">
                <a:solidFill>
                  <a:srgbClr val="FF0000"/>
                </a:solidFill>
              </a:rPr>
              <a:t>2015 </a:t>
            </a:r>
            <a:r>
              <a:rPr lang="hu-HU" sz="2000" b="1" dirty="0">
                <a:solidFill>
                  <a:srgbClr val="FF0000"/>
                </a:solidFill>
              </a:rPr>
              <a:t>május-júniusában érettségi vizsgát tett </a:t>
            </a:r>
          </a:p>
          <a:p>
            <a:pPr marL="342900" indent="-342900" algn="ctr"/>
            <a:r>
              <a:rPr lang="hu-HU" sz="1000" i="1" dirty="0" smtClean="0">
                <a:solidFill>
                  <a:srgbClr val="FF0000"/>
                </a:solidFill>
              </a:rPr>
              <a:t>141 286  </a:t>
            </a:r>
            <a:r>
              <a:rPr lang="hu-HU" sz="1200" i="1" dirty="0" smtClean="0">
                <a:solidFill>
                  <a:srgbClr val="FF0000"/>
                </a:solidFill>
              </a:rPr>
              <a:t>136 </a:t>
            </a:r>
            <a:r>
              <a:rPr lang="hu-HU" sz="1200" i="1" dirty="0">
                <a:solidFill>
                  <a:srgbClr val="FF0000"/>
                </a:solidFill>
              </a:rPr>
              <a:t>250 </a:t>
            </a:r>
            <a:r>
              <a:rPr lang="hu-HU" sz="1400" i="1" dirty="0" smtClean="0">
                <a:solidFill>
                  <a:srgbClr val="FF0000"/>
                </a:solidFill>
              </a:rPr>
              <a:t>131 696 </a:t>
            </a:r>
            <a:r>
              <a:rPr lang="hu-HU" sz="1600" dirty="0" smtClean="0">
                <a:solidFill>
                  <a:srgbClr val="FF0000"/>
                </a:solidFill>
              </a:rPr>
              <a:t>116 939  </a:t>
            </a:r>
            <a:r>
              <a:rPr lang="hu-HU" b="1" dirty="0" smtClean="0">
                <a:solidFill>
                  <a:srgbClr val="FF0000"/>
                </a:solidFill>
              </a:rPr>
              <a:t>114 360 </a:t>
            </a:r>
            <a:r>
              <a:rPr lang="hu-HU" sz="2000" b="1" dirty="0" smtClean="0">
                <a:solidFill>
                  <a:srgbClr val="FF0000"/>
                </a:solidFill>
              </a:rPr>
              <a:t>fő</a:t>
            </a:r>
            <a:endParaRPr lang="hu-HU" sz="2000" b="1" i="1" dirty="0">
              <a:solidFill>
                <a:srgbClr val="FF0000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536" y="3933056"/>
            <a:ext cx="8496944" cy="1871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000" b="1" dirty="0">
                <a:solidFill>
                  <a:srgbClr val="FF0000"/>
                </a:solidFill>
              </a:rPr>
              <a:t>Érettségi bizonyítványt kapott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200" dirty="0" smtClean="0">
                <a:solidFill>
                  <a:srgbClr val="FF0000"/>
                </a:solidFill>
              </a:rPr>
              <a:t>84 046    </a:t>
            </a:r>
            <a:r>
              <a:rPr lang="hu-HU" sz="1400" dirty="0" smtClean="0">
                <a:solidFill>
                  <a:srgbClr val="FF0000"/>
                </a:solidFill>
              </a:rPr>
              <a:t>82 </a:t>
            </a:r>
            <a:r>
              <a:rPr lang="hu-HU" sz="1400" dirty="0">
                <a:solidFill>
                  <a:srgbClr val="FF0000"/>
                </a:solidFill>
              </a:rPr>
              <a:t>172   </a:t>
            </a:r>
            <a:r>
              <a:rPr lang="hu-HU" sz="1600" dirty="0" smtClean="0">
                <a:solidFill>
                  <a:srgbClr val="FF0000"/>
                </a:solidFill>
              </a:rPr>
              <a:t>76 303</a:t>
            </a:r>
            <a:r>
              <a:rPr lang="hu-HU" sz="1600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76 111 </a:t>
            </a:r>
            <a:r>
              <a:rPr lang="hu-HU" sz="2000" b="1" dirty="0" smtClean="0">
                <a:solidFill>
                  <a:srgbClr val="FF0000"/>
                </a:solidFill>
              </a:rPr>
              <a:t>71 419 fő</a:t>
            </a:r>
            <a:endParaRPr lang="hu-HU" sz="2000" b="1" i="1" dirty="0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hu-HU" sz="2000" b="1" dirty="0" smtClean="0">
                <a:solidFill>
                  <a:srgbClr val="FF0000"/>
                </a:solidFill>
              </a:rPr>
              <a:t>Tanúsítványt </a:t>
            </a:r>
            <a:r>
              <a:rPr lang="hu-HU" sz="2000" b="1" dirty="0">
                <a:solidFill>
                  <a:srgbClr val="FF0000"/>
                </a:solidFill>
              </a:rPr>
              <a:t>kapott 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000" dirty="0" smtClean="0">
                <a:solidFill>
                  <a:srgbClr val="FF0000"/>
                </a:solidFill>
              </a:rPr>
              <a:t>17 153  </a:t>
            </a:r>
            <a:r>
              <a:rPr lang="hu-HU" sz="1200" dirty="0" smtClean="0">
                <a:solidFill>
                  <a:srgbClr val="FF0000"/>
                </a:solidFill>
              </a:rPr>
              <a:t>16 887   </a:t>
            </a:r>
            <a:r>
              <a:rPr lang="hu-HU" sz="1400" dirty="0" smtClean="0">
                <a:solidFill>
                  <a:srgbClr val="FF0000"/>
                </a:solidFill>
              </a:rPr>
              <a:t>15 450 </a:t>
            </a:r>
            <a:r>
              <a:rPr lang="hu-HU" sz="1600" dirty="0" smtClean="0">
                <a:solidFill>
                  <a:srgbClr val="FF0000"/>
                </a:solidFill>
              </a:rPr>
              <a:t>17 119  </a:t>
            </a:r>
            <a:r>
              <a:rPr lang="hu-HU" sz="2000" b="1" dirty="0" smtClean="0">
                <a:solidFill>
                  <a:srgbClr val="FF0000"/>
                </a:solidFill>
              </a:rPr>
              <a:t>17 630 fő – </a:t>
            </a:r>
            <a:r>
              <a:rPr lang="hu-HU" sz="1000" dirty="0" smtClean="0">
                <a:solidFill>
                  <a:srgbClr val="FF0000"/>
                </a:solidFill>
              </a:rPr>
              <a:t>19 </a:t>
            </a:r>
            <a:r>
              <a:rPr lang="hu-HU" sz="1000" dirty="0">
                <a:solidFill>
                  <a:srgbClr val="FF0000"/>
                </a:solidFill>
              </a:rPr>
              <a:t>174 </a:t>
            </a:r>
            <a:r>
              <a:rPr lang="hu-HU" sz="1000" dirty="0" smtClean="0">
                <a:solidFill>
                  <a:srgbClr val="FF0000"/>
                </a:solidFill>
              </a:rPr>
              <a:t>  </a:t>
            </a:r>
            <a:r>
              <a:rPr lang="hu-HU" sz="1200" dirty="0" smtClean="0">
                <a:solidFill>
                  <a:srgbClr val="FF0000"/>
                </a:solidFill>
              </a:rPr>
              <a:t>18 </a:t>
            </a:r>
            <a:r>
              <a:rPr lang="hu-HU" sz="1200" dirty="0">
                <a:solidFill>
                  <a:srgbClr val="FF0000"/>
                </a:solidFill>
              </a:rPr>
              <a:t>801 </a:t>
            </a:r>
            <a:r>
              <a:rPr lang="hu-HU" sz="1200" dirty="0" smtClean="0">
                <a:solidFill>
                  <a:srgbClr val="FF0000"/>
                </a:solidFill>
              </a:rPr>
              <a:t> </a:t>
            </a:r>
            <a:r>
              <a:rPr lang="hu-HU" sz="1400" dirty="0" smtClean="0">
                <a:solidFill>
                  <a:srgbClr val="FF0000"/>
                </a:solidFill>
              </a:rPr>
              <a:t>17 140 </a:t>
            </a:r>
            <a:r>
              <a:rPr lang="hu-HU" sz="1600" dirty="0" smtClean="0">
                <a:solidFill>
                  <a:srgbClr val="FF0000"/>
                </a:solidFill>
              </a:rPr>
              <a:t>19 029  </a:t>
            </a:r>
            <a:r>
              <a:rPr lang="hu-HU" sz="2000" b="1" dirty="0" smtClean="0">
                <a:solidFill>
                  <a:srgbClr val="FF0000"/>
                </a:solidFill>
              </a:rPr>
              <a:t>19 983 vizsgáról</a:t>
            </a:r>
          </a:p>
          <a:p>
            <a:pPr marL="342900" indent="-342900" algn="ctr">
              <a:spcBef>
                <a:spcPct val="20000"/>
              </a:spcBef>
            </a:pP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67544" y="1916832"/>
            <a:ext cx="8497192" cy="18018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>
                <a:solidFill>
                  <a:srgbClr val="FF0000"/>
                </a:solidFill>
              </a:rPr>
              <a:t>Az összes értékelt tantárgyi vizsga: </a:t>
            </a:r>
          </a:p>
          <a:p>
            <a:pPr marL="342900" indent="-342900" algn="ctr"/>
            <a:r>
              <a:rPr lang="hu-HU" sz="1200" i="1" dirty="0" smtClean="0">
                <a:solidFill>
                  <a:srgbClr val="FF0000"/>
                </a:solidFill>
              </a:rPr>
              <a:t>532 </a:t>
            </a:r>
            <a:r>
              <a:rPr lang="hu-HU" sz="1200" i="1" dirty="0">
                <a:solidFill>
                  <a:srgbClr val="FF0000"/>
                </a:solidFill>
              </a:rPr>
              <a:t>166  </a:t>
            </a:r>
            <a:r>
              <a:rPr lang="hu-HU" sz="1200" i="1" dirty="0" smtClean="0">
                <a:solidFill>
                  <a:srgbClr val="FF0000"/>
                </a:solidFill>
              </a:rPr>
              <a:t>  </a:t>
            </a:r>
            <a:r>
              <a:rPr lang="hu-HU" sz="1400" i="1" dirty="0">
                <a:solidFill>
                  <a:srgbClr val="FF0000"/>
                </a:solidFill>
              </a:rPr>
              <a:t>521 </a:t>
            </a:r>
            <a:r>
              <a:rPr lang="hu-HU" sz="1400" i="1" dirty="0" smtClean="0">
                <a:solidFill>
                  <a:srgbClr val="FF0000"/>
                </a:solidFill>
              </a:rPr>
              <a:t>032  </a:t>
            </a:r>
            <a:r>
              <a:rPr lang="hu-HU" sz="1600" i="1" dirty="0" smtClean="0">
                <a:solidFill>
                  <a:srgbClr val="FF0000"/>
                </a:solidFill>
              </a:rPr>
              <a:t>501 803   </a:t>
            </a:r>
            <a:r>
              <a:rPr lang="hu-HU" dirty="0" smtClean="0">
                <a:solidFill>
                  <a:srgbClr val="FF0000"/>
                </a:solidFill>
              </a:rPr>
              <a:t>481 668   </a:t>
            </a:r>
            <a:r>
              <a:rPr lang="hu-HU" sz="2000" b="1" dirty="0" smtClean="0">
                <a:solidFill>
                  <a:srgbClr val="FF0000"/>
                </a:solidFill>
              </a:rPr>
              <a:t>459 183</a:t>
            </a:r>
            <a:endParaRPr lang="hu-HU" sz="2000" b="1" dirty="0">
              <a:solidFill>
                <a:srgbClr val="FF0000"/>
              </a:solidFill>
            </a:endParaRPr>
          </a:p>
          <a:p>
            <a:pPr marL="742950" lvl="1" indent="-285750"/>
            <a:r>
              <a:rPr lang="hu-HU" b="1" i="1" dirty="0">
                <a:solidFill>
                  <a:srgbClr val="FF0000"/>
                </a:solidFill>
              </a:rPr>
              <a:t>- középszintű tantárgyi </a:t>
            </a:r>
            <a:r>
              <a:rPr lang="hu-HU" b="1" i="1" dirty="0" smtClean="0">
                <a:solidFill>
                  <a:srgbClr val="FF0000"/>
                </a:solidFill>
              </a:rPr>
              <a:t>vizsga: </a:t>
            </a:r>
            <a:r>
              <a:rPr lang="hu-HU" sz="1200" i="1" dirty="0" smtClean="0">
                <a:solidFill>
                  <a:srgbClr val="FF0000"/>
                </a:solidFill>
              </a:rPr>
              <a:t>443 </a:t>
            </a:r>
            <a:r>
              <a:rPr lang="hu-HU" sz="1200" i="1" dirty="0">
                <a:solidFill>
                  <a:srgbClr val="FF0000"/>
                </a:solidFill>
              </a:rPr>
              <a:t>051   </a:t>
            </a:r>
            <a:r>
              <a:rPr lang="hu-HU" sz="1400" i="1" dirty="0" smtClean="0">
                <a:solidFill>
                  <a:srgbClr val="FF0000"/>
                </a:solidFill>
              </a:rPr>
              <a:t>423 307  </a:t>
            </a:r>
            <a:r>
              <a:rPr lang="hu-HU" sz="1600" i="1" dirty="0" smtClean="0">
                <a:solidFill>
                  <a:srgbClr val="FF0000"/>
                </a:solidFill>
              </a:rPr>
              <a:t>402 393  </a:t>
            </a:r>
            <a:r>
              <a:rPr lang="hu-HU" dirty="0" smtClean="0">
                <a:solidFill>
                  <a:srgbClr val="FF0000"/>
                </a:solidFill>
              </a:rPr>
              <a:t>377 736  </a:t>
            </a:r>
            <a:r>
              <a:rPr lang="hu-HU" sz="2000" b="1" dirty="0" smtClean="0">
                <a:solidFill>
                  <a:srgbClr val="FF0000"/>
                </a:solidFill>
              </a:rPr>
              <a:t>373 289</a:t>
            </a:r>
            <a:endParaRPr lang="hu-HU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b="1" i="1" dirty="0">
                <a:solidFill>
                  <a:srgbClr val="FF0000"/>
                </a:solidFill>
              </a:rPr>
              <a:t>- emelt szintű tantárgyi </a:t>
            </a:r>
            <a:r>
              <a:rPr lang="hu-HU" b="1" i="1" dirty="0" smtClean="0">
                <a:solidFill>
                  <a:srgbClr val="FF0000"/>
                </a:solidFill>
              </a:rPr>
              <a:t>vizsga: </a:t>
            </a:r>
            <a:r>
              <a:rPr lang="hu-HU" sz="1200" i="1" dirty="0" smtClean="0">
                <a:solidFill>
                  <a:srgbClr val="FF0000"/>
                </a:solidFill>
              </a:rPr>
              <a:t>30 </a:t>
            </a:r>
            <a:r>
              <a:rPr lang="hu-HU" sz="1200" i="1" dirty="0">
                <a:solidFill>
                  <a:srgbClr val="FF0000"/>
                </a:solidFill>
              </a:rPr>
              <a:t>774     </a:t>
            </a:r>
            <a:r>
              <a:rPr lang="hu-HU" sz="1400" i="1" dirty="0">
                <a:solidFill>
                  <a:srgbClr val="FF0000"/>
                </a:solidFill>
              </a:rPr>
              <a:t>36 </a:t>
            </a:r>
            <a:r>
              <a:rPr lang="hu-HU" sz="1400" i="1" dirty="0" smtClean="0">
                <a:solidFill>
                  <a:srgbClr val="FF0000"/>
                </a:solidFill>
              </a:rPr>
              <a:t>867    </a:t>
            </a:r>
            <a:r>
              <a:rPr lang="hu-HU" sz="1600" i="1" dirty="0" smtClean="0">
                <a:solidFill>
                  <a:srgbClr val="FF0000"/>
                </a:solidFill>
              </a:rPr>
              <a:t>38 717   </a:t>
            </a:r>
            <a:r>
              <a:rPr lang="hu-HU" dirty="0" smtClean="0">
                <a:solidFill>
                  <a:srgbClr val="FF0000"/>
                </a:solidFill>
              </a:rPr>
              <a:t>41 124   </a:t>
            </a:r>
            <a:r>
              <a:rPr lang="hu-HU" sz="2000" b="1" dirty="0" smtClean="0">
                <a:solidFill>
                  <a:srgbClr val="FF0000"/>
                </a:solidFill>
              </a:rPr>
              <a:t>42 367</a:t>
            </a:r>
            <a:endParaRPr lang="hu-HU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sz="1600" b="1" i="1" dirty="0">
                <a:solidFill>
                  <a:srgbClr val="FF0000"/>
                </a:solidFill>
              </a:rPr>
              <a:t>- korábbi vizsgaeredmények </a:t>
            </a:r>
            <a:r>
              <a:rPr lang="hu-HU" sz="1600" b="1" i="1" dirty="0" smtClean="0">
                <a:solidFill>
                  <a:srgbClr val="FF0000"/>
                </a:solidFill>
              </a:rPr>
              <a:t>beszámítása: </a:t>
            </a:r>
            <a:r>
              <a:rPr lang="hu-HU" sz="1200" i="1" dirty="0" smtClean="0">
                <a:solidFill>
                  <a:srgbClr val="FF0000"/>
                </a:solidFill>
              </a:rPr>
              <a:t>58 </a:t>
            </a:r>
            <a:r>
              <a:rPr lang="hu-HU" sz="1200" i="1" dirty="0">
                <a:solidFill>
                  <a:srgbClr val="FF0000"/>
                </a:solidFill>
              </a:rPr>
              <a:t>341  </a:t>
            </a:r>
            <a:r>
              <a:rPr lang="hu-HU" sz="1400" i="1" dirty="0">
                <a:solidFill>
                  <a:srgbClr val="FF0000"/>
                </a:solidFill>
              </a:rPr>
              <a:t>60 </a:t>
            </a:r>
            <a:r>
              <a:rPr lang="hu-HU" sz="1400" i="1" dirty="0" smtClean="0">
                <a:solidFill>
                  <a:srgbClr val="FF0000"/>
                </a:solidFill>
              </a:rPr>
              <a:t>858  </a:t>
            </a:r>
            <a:r>
              <a:rPr lang="hu-HU" sz="1600" i="1" dirty="0" smtClean="0">
                <a:solidFill>
                  <a:srgbClr val="FF0000"/>
                </a:solidFill>
              </a:rPr>
              <a:t>60 693 </a:t>
            </a:r>
            <a:r>
              <a:rPr lang="hu-HU" dirty="0" smtClean="0">
                <a:solidFill>
                  <a:srgbClr val="FF0000"/>
                </a:solidFill>
              </a:rPr>
              <a:t>62 808 </a:t>
            </a:r>
            <a:r>
              <a:rPr lang="hu-HU" sz="2000" b="1" dirty="0" smtClean="0">
                <a:solidFill>
                  <a:srgbClr val="FF0000"/>
                </a:solidFill>
              </a:rPr>
              <a:t>43 527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92275" y="404813"/>
            <a:ext cx="6192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/>
              <a:t>„Új” vizsgafajták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536" y="1268761"/>
            <a:ext cx="8424936" cy="446449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2800" b="1" dirty="0">
                <a:solidFill>
                  <a:srgbClr val="FF0000"/>
                </a:solidFill>
              </a:rPr>
              <a:t>Vizsgaszámok mentességek nélkül: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/>
        </p:nvGraphicFramePr>
        <p:xfrm>
          <a:off x="539750" y="2708275"/>
          <a:ext cx="5328591" cy="2476565"/>
        </p:xfrm>
        <a:graphic>
          <a:graphicData uri="http://schemas.openxmlformats.org/drawingml/2006/table">
            <a:tbl>
              <a:tblPr/>
              <a:tblGrid>
                <a:gridCol w="1211042"/>
                <a:gridCol w="488991"/>
                <a:gridCol w="752810"/>
                <a:gridCol w="859327"/>
                <a:gridCol w="747708"/>
                <a:gridCol w="1268713"/>
              </a:tblGrid>
              <a:tr h="395890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hu-HU" sz="10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hu-HU" sz="14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Kiegészítő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4436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3924</a:t>
                      </a:r>
                      <a:endParaRPr lang="hu-HU" sz="1200" b="0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3472</a:t>
                      </a:r>
                      <a:endParaRPr lang="hu-HU" sz="14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4371</a:t>
                      </a:r>
                      <a:endParaRPr lang="hu-HU" sz="16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4733</a:t>
                      </a:r>
                      <a:endParaRPr lang="hu-HU" sz="18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9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Ismétlő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10071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8530</a:t>
                      </a:r>
                      <a:endParaRPr lang="hu-HU" sz="1200" b="0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5429</a:t>
                      </a:r>
                      <a:endParaRPr lang="hu-HU" sz="14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6895</a:t>
                      </a:r>
                      <a:endParaRPr lang="hu-HU" sz="16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8952</a:t>
                      </a:r>
                      <a:endParaRPr lang="hu-HU" sz="18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Szintemelő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10210</a:t>
                      </a:r>
                      <a:endParaRPr lang="hu-HU" sz="1200" b="0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10049</a:t>
                      </a:r>
                      <a:endParaRPr lang="hu-HU" sz="14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10414</a:t>
                      </a:r>
                      <a:endParaRPr lang="hu-HU" sz="16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8520</a:t>
                      </a:r>
                      <a:endParaRPr lang="hu-HU" sz="18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Előrehozott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0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55865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200" b="0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54757</a:t>
                      </a:r>
                      <a:endParaRPr lang="hu-HU" sz="1200" b="0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55454</a:t>
                      </a:r>
                      <a:endParaRPr lang="hu-HU" sz="14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35819</a:t>
                      </a:r>
                      <a:endParaRPr lang="hu-HU" sz="16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34412</a:t>
                      </a:r>
                      <a:endParaRPr lang="hu-HU" sz="18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471592" y="1196752"/>
          <a:ext cx="36724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508103" y="2060848"/>
          <a:ext cx="338437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796137" y="1988840"/>
          <a:ext cx="30243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5292080" y="1484784"/>
          <a:ext cx="38519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539552" y="522920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érettségi vizsgaszabályzatnak az előrehozott érettségi vizsgákra vonatkozó  szabályozása 2014. január elsejével megváltozott.</a:t>
            </a:r>
            <a:endParaRPr lang="hu-HU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5076056" y="1628800"/>
          <a:ext cx="4250605" cy="302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87624" y="43500"/>
            <a:ext cx="7164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/>
              <a:t>Az előrehozott vizsgák adatai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28796" y="677058"/>
            <a:ext cx="7993062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200" b="1" dirty="0">
                <a:solidFill>
                  <a:srgbClr val="FF0000"/>
                </a:solidFill>
              </a:rPr>
              <a:t>Vizsgatárgyankénti vizsgaszámok mentességek nélkül: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13842" name="Group 178"/>
          <p:cNvGraphicFramePr>
            <a:graphicFrameLocks noGrp="1"/>
          </p:cNvGraphicFramePr>
          <p:nvPr/>
        </p:nvGraphicFramePr>
        <p:xfrm>
          <a:off x="4860032" y="1340768"/>
          <a:ext cx="4032448" cy="3995165"/>
        </p:xfrm>
        <a:graphic>
          <a:graphicData uri="http://schemas.openxmlformats.org/drawingml/2006/table">
            <a:tbl>
              <a:tblPr/>
              <a:tblGrid>
                <a:gridCol w="2664296"/>
                <a:gridCol w="1368152"/>
              </a:tblGrid>
              <a:tr h="655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1860 </a:t>
                      </a: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vizsga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Emelt szint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Darabszám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2423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angol </a:t>
                      </a:r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919</a:t>
                      </a:r>
                      <a:endParaRPr lang="hu-HU" sz="16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591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német </a:t>
                      </a:r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212</a:t>
                      </a:r>
                      <a:endParaRPr lang="hu-HU" sz="16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57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 biológia</a:t>
                      </a:r>
                      <a:endParaRPr lang="hu-H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127</a:t>
                      </a:r>
                      <a:endParaRPr lang="hu-HU" sz="1600" b="1" i="0" u="none" strike="noStrike" kern="12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57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 informatika</a:t>
                      </a:r>
                      <a:endParaRPr lang="hu-H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117</a:t>
                      </a:r>
                      <a:endParaRPr lang="hu-H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576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 történelem</a:t>
                      </a:r>
                      <a:endParaRPr lang="hu-H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91</a:t>
                      </a:r>
                      <a:endParaRPr lang="hu-H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1815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 kémia</a:t>
                      </a:r>
                      <a:endParaRPr lang="hu-H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84</a:t>
                      </a:r>
                      <a:endParaRPr lang="hu-HU" sz="1600" b="1" i="0" u="none" strike="noStrike" kern="12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1815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 matematika</a:t>
                      </a:r>
                      <a:endParaRPr lang="hu-H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69</a:t>
                      </a:r>
                      <a:endParaRPr lang="hu-H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820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magyar </a:t>
                      </a:r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nyelv és irodalom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63</a:t>
                      </a:r>
                      <a:endParaRPr lang="hu-HU" sz="16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820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testnevelés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41</a:t>
                      </a:r>
                      <a:endParaRPr lang="hu-HU" sz="16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820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fizika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21</a:t>
                      </a:r>
                      <a:endParaRPr lang="hu-HU" sz="16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261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……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156"/>
          <p:cNvGraphicFramePr>
            <a:graphicFrameLocks noGrp="1"/>
          </p:cNvGraphicFramePr>
          <p:nvPr/>
        </p:nvGraphicFramePr>
        <p:xfrm>
          <a:off x="683568" y="1196752"/>
          <a:ext cx="4032448" cy="4955473"/>
        </p:xfrm>
        <a:graphic>
          <a:graphicData uri="http://schemas.openxmlformats.org/drawingml/2006/table">
            <a:tbl>
              <a:tblPr/>
              <a:tblGrid>
                <a:gridCol w="2808312"/>
                <a:gridCol w="1224136"/>
              </a:tblGrid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6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32552 </a:t>
                      </a:r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vizsga </a:t>
                      </a:r>
                      <a:endParaRPr lang="hu-HU" sz="16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sng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Darabszám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91757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600" b="1" i="0" u="sng" strike="noStrike">
                          <a:solidFill>
                            <a:srgbClr val="FFFF00"/>
                          </a:solidFill>
                          <a:latin typeface="Arial"/>
                        </a:rPr>
                        <a:t>Középszint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008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angol nyelv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11 196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informatika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7 839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448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német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3 511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történelem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2 734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448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magyar nyelv és irodalom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2 584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matematika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1 525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földrajz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710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testnevelés </a:t>
                      </a:r>
                      <a:endParaRPr lang="hu-HU" sz="18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    474</a:t>
                      </a:r>
                      <a:endParaRPr lang="hu-HU" sz="1500" b="1" i="0" u="none" strike="noStrike" kern="12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biológia </a:t>
                      </a:r>
                      <a:endParaRPr lang="hu-H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    462</a:t>
                      </a:r>
                      <a:endParaRPr lang="hu-HU" sz="1500" b="1" i="0" u="none" strike="noStrike" kern="12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</a:t>
                      </a:r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olasz nyelv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 124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francia nyelv</a:t>
                      </a:r>
                      <a:endParaRPr lang="hu-H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     123</a:t>
                      </a:r>
                      <a:endParaRPr lang="hu-HU" sz="1500" b="1" i="0" u="none" strike="noStrike" kern="12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hu-HU" sz="15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latin</a:t>
                      </a:r>
                      <a:r>
                        <a:rPr lang="hu-HU" sz="1500" b="1" i="0" u="none" strike="noStrike" kern="1200" baseline="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nyelv</a:t>
                      </a:r>
                      <a:endParaRPr lang="hu-H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500" b="1" i="0" u="none" strike="noStrike" kern="1200" dirty="0" smtClean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     108</a:t>
                      </a:r>
                      <a:endParaRPr lang="hu-HU" sz="1500" b="1" i="0" u="none" strike="noStrike" kern="1200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9708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</a:t>
                      </a:r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spanyol</a:t>
                      </a:r>
                      <a:r>
                        <a:rPr lang="hu-HU" sz="1500" b="1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nyelv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 103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</a:t>
                      </a:r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társadalomismeret 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</a:t>
                      </a:r>
                      <a:r>
                        <a:rPr lang="hu-HU" sz="1500" b="1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 </a:t>
                      </a:r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98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046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</a:t>
                      </a:r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vendéglátás-idegenforgalom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  83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046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…..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u-HU" sz="1500" b="1" i="0" u="none" strike="noStrike" kern="1200" dirty="0">
                        <a:solidFill>
                          <a:srgbClr val="FFFF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1258888" y="333375"/>
            <a:ext cx="7077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>
                <a:solidFill>
                  <a:schemeClr val="tx2"/>
                </a:solidFill>
              </a:rPr>
              <a:t>Az írásbeli feladatlapok eljuttatása a középiskolákba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5292725" y="2133600"/>
            <a:ext cx="3024188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smtClean="0">
                <a:solidFill>
                  <a:srgbClr val="FFFF00"/>
                </a:solidFill>
              </a:rPr>
              <a:t>Járási</a:t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kormányhivatalok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39750" y="1773238"/>
            <a:ext cx="3240088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Zárt technológiájú szállítás</a:t>
            </a:r>
          </a:p>
        </p:txBody>
      </p:sp>
      <p:sp>
        <p:nvSpPr>
          <p:cNvPr id="28678" name="Arc 10"/>
          <p:cNvSpPr>
            <a:spLocks/>
          </p:cNvSpPr>
          <p:nvPr/>
        </p:nvSpPr>
        <p:spPr bwMode="auto">
          <a:xfrm>
            <a:off x="3851275" y="1916113"/>
            <a:ext cx="1368425" cy="3603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5867400" y="4437063"/>
            <a:ext cx="2735263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rgbClr val="FF0000"/>
                </a:solidFill>
              </a:rPr>
              <a:t>KÖZÉPISKOLÁK</a:t>
            </a:r>
          </a:p>
        </p:txBody>
      </p:sp>
      <p:sp>
        <p:nvSpPr>
          <p:cNvPr id="28680" name="Arc 13"/>
          <p:cNvSpPr>
            <a:spLocks/>
          </p:cNvSpPr>
          <p:nvPr/>
        </p:nvSpPr>
        <p:spPr bwMode="auto">
          <a:xfrm flipH="1" flipV="1">
            <a:off x="5364163" y="2997200"/>
            <a:ext cx="503237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4067175" y="38608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Ellenőrzés</a:t>
            </a:r>
          </a:p>
        </p:txBody>
      </p:sp>
      <p:sp>
        <p:nvSpPr>
          <p:cNvPr id="28682" name="Line 16"/>
          <p:cNvSpPr>
            <a:spLocks noChangeShapeType="1"/>
          </p:cNvSpPr>
          <p:nvPr/>
        </p:nvSpPr>
        <p:spPr bwMode="auto">
          <a:xfrm flipV="1">
            <a:off x="1042988" y="2133600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683" name="Line 17"/>
          <p:cNvSpPr>
            <a:spLocks noChangeShapeType="1"/>
          </p:cNvSpPr>
          <p:nvPr/>
        </p:nvSpPr>
        <p:spPr bwMode="auto">
          <a:xfrm>
            <a:off x="6227763" y="2997200"/>
            <a:ext cx="720725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684" name="Text Box 18"/>
          <p:cNvSpPr txBox="1">
            <a:spLocks noChangeArrowheads="1"/>
          </p:cNvSpPr>
          <p:nvPr/>
        </p:nvSpPr>
        <p:spPr bwMode="auto">
          <a:xfrm>
            <a:off x="7019925" y="36449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Napi tételátvétel</a:t>
            </a:r>
          </a:p>
        </p:txBody>
      </p:sp>
      <p:sp>
        <p:nvSpPr>
          <p:cNvPr id="28685" name="Arc 19"/>
          <p:cNvSpPr>
            <a:spLocks/>
          </p:cNvSpPr>
          <p:nvPr/>
        </p:nvSpPr>
        <p:spPr bwMode="auto">
          <a:xfrm rot="13400142" flipH="1">
            <a:off x="3165475" y="1647825"/>
            <a:ext cx="1733550" cy="18335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86" name="Text Box 20"/>
          <p:cNvSpPr txBox="1">
            <a:spLocks noChangeArrowheads="1"/>
          </p:cNvSpPr>
          <p:nvPr/>
        </p:nvSpPr>
        <p:spPr bwMode="auto">
          <a:xfrm>
            <a:off x="2843213" y="3141663"/>
            <a:ext cx="237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Módosítás, pótlás</a:t>
            </a:r>
          </a:p>
        </p:txBody>
      </p:sp>
      <p:sp>
        <p:nvSpPr>
          <p:cNvPr id="28687" name="Text Box 21"/>
          <p:cNvSpPr txBox="1">
            <a:spLocks noChangeArrowheads="1"/>
          </p:cNvSpPr>
          <p:nvPr/>
        </p:nvSpPr>
        <p:spPr bwMode="auto">
          <a:xfrm>
            <a:off x="1979613" y="44370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28688" name="Text Box 23"/>
          <p:cNvSpPr txBox="1">
            <a:spLocks noChangeArrowheads="1"/>
          </p:cNvSpPr>
          <p:nvPr/>
        </p:nvSpPr>
        <p:spPr bwMode="auto">
          <a:xfrm>
            <a:off x="5292725" y="5084763"/>
            <a:ext cx="3455988" cy="7889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Őrzés (csak 1 napi adag)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Bontás bizottság előtt</a:t>
            </a:r>
          </a:p>
        </p:txBody>
      </p:sp>
      <p:sp>
        <p:nvSpPr>
          <p:cNvPr id="28689" name="AutoShape 24"/>
          <p:cNvSpPr>
            <a:spLocks noChangeArrowheads="1"/>
          </p:cNvSpPr>
          <p:nvPr/>
        </p:nvSpPr>
        <p:spPr bwMode="auto">
          <a:xfrm flipH="1">
            <a:off x="611188" y="5157788"/>
            <a:ext cx="1439862" cy="647700"/>
          </a:xfrm>
          <a:prstGeom prst="curvedUpArrow">
            <a:avLst>
              <a:gd name="adj1" fmla="val 44461"/>
              <a:gd name="adj2" fmla="val 88922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90" name="AutoShape 25"/>
          <p:cNvSpPr>
            <a:spLocks noChangeArrowheads="1"/>
          </p:cNvSpPr>
          <p:nvPr/>
        </p:nvSpPr>
        <p:spPr bwMode="auto">
          <a:xfrm>
            <a:off x="684213" y="4292600"/>
            <a:ext cx="1439862" cy="647700"/>
          </a:xfrm>
          <a:prstGeom prst="curvedDownArrow">
            <a:avLst>
              <a:gd name="adj1" fmla="val 44461"/>
              <a:gd name="adj2" fmla="val 88922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91" name="Text Box 26"/>
          <p:cNvSpPr txBox="1">
            <a:spLocks noChangeArrowheads="1"/>
          </p:cNvSpPr>
          <p:nvPr/>
        </p:nvSpPr>
        <p:spPr bwMode="auto">
          <a:xfrm>
            <a:off x="2627313" y="4581525"/>
            <a:ext cx="1800225" cy="1200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solidFill>
                  <a:srgbClr val="FFFF00"/>
                </a:solidFill>
              </a:rPr>
              <a:t>Az öt legnépesebb vizsgatárgy esetében</a:t>
            </a:r>
          </a:p>
        </p:txBody>
      </p:sp>
      <p:pic>
        <p:nvPicPr>
          <p:cNvPr id="28692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65400"/>
            <a:ext cx="24479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animBg="1"/>
      <p:bldP spid="286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6264275" cy="576263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Érettségi adminisztráció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196975"/>
            <a:ext cx="7991475" cy="482431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800" b="1" dirty="0" smtClean="0">
                <a:solidFill>
                  <a:srgbClr val="FF0000"/>
                </a:solidFill>
              </a:rPr>
              <a:t>Az Érettségi szoftver fejlesztése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rgbClr val="FF0000"/>
                </a:solidFill>
              </a:rPr>
              <a:t>Jelentősebb változtatásra 2015-ben nem volt szükség.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800" b="1" dirty="0" smtClean="0">
                <a:solidFill>
                  <a:srgbClr val="FF0000"/>
                </a:solidFill>
              </a:rPr>
              <a:t>Néhány tipikus hiba az adminisztráció során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dirty="0" smtClean="0">
                <a:solidFill>
                  <a:srgbClr val="FF0000"/>
                </a:solidFill>
              </a:rPr>
              <a:t>Korábbi vizsgaeredmények rögzítésének elmaradása, vagy nem megfelelő rögzítése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dirty="0" smtClean="0">
                <a:solidFill>
                  <a:srgbClr val="FF0000"/>
                </a:solidFill>
              </a:rPr>
              <a:t>A nyelvvizsga egyenértékűség záradékok nem megfelelő rögzítése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dirty="0" smtClean="0">
                <a:solidFill>
                  <a:srgbClr val="FF0000"/>
                </a:solidFill>
              </a:rPr>
              <a:t>SNI mentességgel megszerzett eredmények nem megfelelő adminisztrációja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800" b="1" dirty="0" smtClean="0">
                <a:solidFill>
                  <a:srgbClr val="FF0000"/>
                </a:solidFill>
              </a:rPr>
              <a:t>Az iskolai módosítási kérelmek száma :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2011-ben: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vizsgajelentkezések módosítása: 1606 kérelem, 2464 vizsgázóra vonatkozóan (750 iskola), 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     alapadatok módosítása:  2031 kérelem</a:t>
            </a:r>
            <a:endParaRPr lang="hu-HU" sz="1600" b="1" dirty="0" smtClean="0">
              <a:solidFill>
                <a:srgbClr val="FF0000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2012-ben: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vizsgajelentkezések módosítása: 1881 kérelem, 2778 vizsgázóra vonatkozóan (622 iskola)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    alapadatok módosítása: 1828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2013-ban: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vizsgajelentkezések módosítása: 2318 kérelem, 3228 vizsgázóra vonatkozóan (656 iskola)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    alapadatok módosítása: 1478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2014-ben: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vizsgajelentkezések módosítása: 1713 kérelem, 2194 vizsgázóra vonatkozóan (609 iskola)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    alapadatok módosítása: 989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400" b="1" dirty="0" smtClean="0">
                <a:solidFill>
                  <a:srgbClr val="FF0000"/>
                </a:solidFill>
              </a:rPr>
              <a:t>2015-ben: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b="1" dirty="0" smtClean="0">
                <a:solidFill>
                  <a:srgbClr val="FF0000"/>
                </a:solidFill>
              </a:rPr>
              <a:t>vizsgajelentkezések módosítása: 1643 kérelem, 2257 vizsgázóra vonatkozóan (637 iskola)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400" b="1" dirty="0" smtClean="0">
                <a:solidFill>
                  <a:srgbClr val="FF0000"/>
                </a:solidFill>
              </a:rPr>
              <a:t>    alapadatok módosítása: 1106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rgbClr val="FF0000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endParaRPr lang="hu-HU" sz="1200" dirty="0" smtClean="0">
              <a:solidFill>
                <a:srgbClr val="FF0000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None/>
              <a:defRPr/>
            </a:pPr>
            <a:endParaRPr lang="hu-HU" sz="1400" b="1" dirty="0" smtClean="0">
              <a:solidFill>
                <a:srgbClr val="FF0000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rgbClr val="FF0000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740025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63713" y="188913"/>
            <a:ext cx="568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400" b="1"/>
              <a:t>Tanulói észrevételek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58775" y="620713"/>
            <a:ext cx="8785225" cy="563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600" b="1" dirty="0"/>
              <a:t>Az emelt szintű írásbeli dolgozatok javításával kapcsolatban tett tanulói észrevételek száma néhány vizsgatárgy esetében </a:t>
            </a:r>
            <a:r>
              <a:rPr lang="hu-HU" b="1" dirty="0" smtClean="0"/>
              <a:t>(</a:t>
            </a:r>
            <a:r>
              <a:rPr lang="hu-HU" sz="800" dirty="0" smtClean="0">
                <a:latin typeface="Arial" pitchFamily="34" charset="0"/>
                <a:cs typeface="Arial" pitchFamily="34" charset="0"/>
              </a:rPr>
              <a:t>2011</a:t>
            </a:r>
            <a:r>
              <a:rPr lang="hu-HU" sz="1100" dirty="0" smtClean="0"/>
              <a:t>. </a:t>
            </a:r>
            <a:r>
              <a:rPr lang="hu-HU" sz="1100" dirty="0"/>
              <a:t>– </a:t>
            </a:r>
            <a:r>
              <a:rPr lang="hu-HU" sz="1100" b="1" dirty="0"/>
              <a:t> </a:t>
            </a:r>
            <a:r>
              <a:rPr lang="hu-HU" sz="900" b="1" dirty="0" smtClean="0"/>
              <a:t>2012.</a:t>
            </a:r>
            <a:r>
              <a:rPr lang="hu-HU" sz="1200" b="1" dirty="0" smtClean="0"/>
              <a:t> </a:t>
            </a:r>
            <a:r>
              <a:rPr lang="hu-HU" sz="1400" b="1" dirty="0"/>
              <a:t>– </a:t>
            </a:r>
            <a:r>
              <a:rPr lang="hu-HU" sz="1100" b="1" dirty="0" smtClean="0"/>
              <a:t>2013.</a:t>
            </a:r>
            <a:r>
              <a:rPr lang="hu-HU" b="1" dirty="0" smtClean="0"/>
              <a:t> </a:t>
            </a:r>
            <a:r>
              <a:rPr lang="hu-HU" b="1" dirty="0"/>
              <a:t>–</a:t>
            </a:r>
            <a:r>
              <a:rPr lang="hu-HU" sz="1400" b="1" dirty="0"/>
              <a:t> </a:t>
            </a:r>
            <a:r>
              <a:rPr lang="hu-HU" sz="1300" b="1" dirty="0" smtClean="0"/>
              <a:t>2014.</a:t>
            </a:r>
            <a:r>
              <a:rPr lang="hu-HU" sz="1400" b="1" dirty="0" smtClean="0"/>
              <a:t> </a:t>
            </a:r>
            <a:r>
              <a:rPr lang="hu-HU" sz="1600" b="1" dirty="0" smtClean="0">
                <a:solidFill>
                  <a:srgbClr val="FF0000"/>
                </a:solidFill>
              </a:rPr>
              <a:t>– </a:t>
            </a:r>
            <a:r>
              <a:rPr lang="hu-HU" sz="1500" b="1" dirty="0" smtClean="0">
                <a:solidFill>
                  <a:srgbClr val="FF0000"/>
                </a:solidFill>
              </a:rPr>
              <a:t>2015.</a:t>
            </a:r>
            <a:r>
              <a:rPr lang="hu-HU" sz="1400" b="1" dirty="0" smtClean="0"/>
              <a:t>)</a:t>
            </a:r>
            <a:endParaRPr lang="hu-HU" sz="1400" b="1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408944" y="1412777"/>
          <a:ext cx="8375844" cy="4747306"/>
        </p:xfrm>
        <a:graphic>
          <a:graphicData uri="http://schemas.openxmlformats.org/drawingml/2006/table">
            <a:tbl>
              <a:tblPr/>
              <a:tblGrid>
                <a:gridCol w="1922448"/>
                <a:gridCol w="269805"/>
                <a:gridCol w="298380"/>
                <a:gridCol w="361880"/>
                <a:gridCol w="426968"/>
                <a:gridCol w="490468"/>
                <a:gridCol w="326955"/>
                <a:gridCol w="361880"/>
                <a:gridCol w="439667"/>
                <a:gridCol w="519042"/>
                <a:gridCol w="596830"/>
                <a:gridCol w="362408"/>
                <a:gridCol w="401692"/>
                <a:gridCol w="551878"/>
                <a:gridCol w="537439"/>
                <a:gridCol w="508104"/>
              </a:tblGrid>
              <a:tr h="33664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Vizsgatárgy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Beadványok száma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Írásbeli dolgozatok száma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200" b="1" i="0" u="none" strike="noStrike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Történelem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848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812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6266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6909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5769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6348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6384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13,53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14,34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11,08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12,15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12,72</a:t>
                      </a:r>
                      <a:endParaRPr lang="hu-HU" sz="15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Angol nyelv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276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465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473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6187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7802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8596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9825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9768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4,46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5,41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3,19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4,73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4,84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636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Biológia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503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602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4246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4995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5138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5425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5559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11,85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10,99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9,17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12,46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10,83</a:t>
                      </a:r>
                      <a:endParaRPr lang="hu-HU" sz="15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Matematika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313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397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491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348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2950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3713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4157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3889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3685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10,61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10,69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11,81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9,98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9,44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Német nyelv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122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2443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2603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2424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2529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2450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4,13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3,57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4,70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4,43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4,98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Magyar nyelv és irodalom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126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181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1280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1540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1802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1854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1904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9,84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10,13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10,88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8,31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9,51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Informatika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57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125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134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1172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1755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1582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1806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1920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4,86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7,12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6,51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4,43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6,98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Kémia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357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1010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1667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3336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3454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3717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11,88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9,36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13,</a:t>
                      </a:r>
                      <a:r>
                        <a:rPr lang="hu-HU" sz="11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10,08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9,6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Fizika 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101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793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1098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1394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1420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1356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10,84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8,93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11,41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7,68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7,45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1589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Összesen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2696</a:t>
                      </a:r>
                    </a:p>
                  </a:txBody>
                  <a:tcPr marL="6315" marR="6315" marT="63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3292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3134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3103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3413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29830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35917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37823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40233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40472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9,04</a:t>
                      </a:r>
                    </a:p>
                  </a:txBody>
                  <a:tcPr marL="6315" marR="6315" marT="63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9,17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8,29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3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8,40</a:t>
                      </a:r>
                      <a:endParaRPr lang="hu-HU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15" marR="6315" marT="63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8,43</a:t>
                      </a:r>
                    </a:p>
                  </a:txBody>
                  <a:tcPr marL="6315" marR="6315" marT="631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ma1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Lendület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Téma1</Template>
  <TotalTime>0</TotalTime>
  <Words>2139</Words>
  <Application>Microsoft Office PowerPoint</Application>
  <PresentationFormat>Diavetítés a képernyőre (4:3 oldalarány)</PresentationFormat>
  <Paragraphs>984</Paragraphs>
  <Slides>37</Slides>
  <Notes>37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37</vt:i4>
      </vt:variant>
    </vt:vector>
  </HeadingPairs>
  <TitlesOfParts>
    <vt:vector size="40" baseType="lpstr">
      <vt:lpstr>Téma1</vt:lpstr>
      <vt:lpstr>Worksheet</vt:lpstr>
      <vt:lpstr>Diagram</vt:lpstr>
      <vt:lpstr>1. dia</vt:lpstr>
      <vt:lpstr>2. dia</vt:lpstr>
      <vt:lpstr>3. dia</vt:lpstr>
      <vt:lpstr>4. dia</vt:lpstr>
      <vt:lpstr>5. dia</vt:lpstr>
      <vt:lpstr>6. dia</vt:lpstr>
      <vt:lpstr>7. dia</vt:lpstr>
      <vt:lpstr>Érettségi adminisztráció</vt:lpstr>
      <vt:lpstr>9. dia</vt:lpstr>
      <vt:lpstr>10. dia</vt:lpstr>
      <vt:lpstr>11. dia</vt:lpstr>
      <vt:lpstr>Az eredményekről…</vt:lpstr>
      <vt:lpstr>Érettségi vizsgaeredmények</vt:lpstr>
      <vt:lpstr>Az érettségi osztályzatok vizsgatárgyankénti átlagai (középszint)</vt:lpstr>
      <vt:lpstr>Vizsgatárgyankénti érettségi átlagok  %-ban (középszint)</vt:lpstr>
      <vt:lpstr>A korábbi vizsgarendszer és a középszintű vizsgák osztályzatainak összehasonlítása  korábbi vizsgarendszer  2011. – 2012. – 2013. – 2014. – 2015.</vt:lpstr>
      <vt:lpstr>Az összes középszintű vizsgaeredmény megoszlása 2011-ben, 2012-ben, 2013-ben, 2014-ban és 2015-ben (mentességek nélkül)</vt:lpstr>
      <vt:lpstr>Az összes emelt szintű vizsgaeredmény megoszlása 2011-ben, 2012-ben, 2013-ben, 2014-ban és 2015-ben (mentességek nélkül)</vt:lpstr>
      <vt:lpstr>A középszintű vizsgaeredmények összehasonlítása  korábbi vizsgarendszer – 2011. – 2012. – 2013. – 2014. – 2015.</vt:lpstr>
      <vt:lpstr>20. dia</vt:lpstr>
      <vt:lpstr>21. dia</vt:lpstr>
      <vt:lpstr>Az egyes vizsgázói rétegek átlageredményeinek összehasonlítása %-ban, középszinten  2013. - 2014. – 2015.</vt:lpstr>
      <vt:lpstr>Az egyes vizsgázói rétegek átlageredményeinek összehasonlítása  %-ban, emelt szinten 2013. – 2014. – 2015.</vt:lpstr>
      <vt:lpstr>A gimnáziumi és a szakközépiskolai tanulók középszintű  eredményeinek  összehasonlítása 2013. – 2014. - 2015.</vt:lpstr>
      <vt:lpstr>A gimnáziumi és a szakközépiskolai tanulók középszintű  eredményeinek összehasonlítása 2013. – 2014. – 2015.</vt:lpstr>
      <vt:lpstr>Az emelt szintű eredmények megoszlása  2011. - 2012. – 2013. – 2014. – 2015.</vt:lpstr>
      <vt:lpstr>27. dia</vt:lpstr>
      <vt:lpstr>A vizsgarészek összehasonlítása vizsgatárgyanként 2011. – 2012. – 2013. – 2014. – 2015.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2010-07-08T13:45:17Z</dcterms:created>
  <dcterms:modified xsi:type="dcterms:W3CDTF">2015-07-15T07:24:42Z</dcterms:modified>
</cp:coreProperties>
</file>